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59" r:id="rId4"/>
    <p:sldId id="274" r:id="rId5"/>
    <p:sldId id="258" r:id="rId6"/>
    <p:sldId id="270" r:id="rId7"/>
    <p:sldId id="261" r:id="rId8"/>
    <p:sldId id="260" r:id="rId9"/>
    <p:sldId id="282" r:id="rId10"/>
    <p:sldId id="262" r:id="rId11"/>
    <p:sldId id="268" r:id="rId12"/>
    <p:sldId id="264" r:id="rId13"/>
    <p:sldId id="263" r:id="rId14"/>
    <p:sldId id="301" r:id="rId15"/>
    <p:sldId id="302" r:id="rId16"/>
    <p:sldId id="303" r:id="rId17"/>
    <p:sldId id="304" r:id="rId18"/>
    <p:sldId id="305" r:id="rId19"/>
    <p:sldId id="306" r:id="rId20"/>
    <p:sldId id="295" r:id="rId21"/>
    <p:sldId id="286" r:id="rId22"/>
    <p:sldId id="287" r:id="rId23"/>
    <p:sldId id="290" r:id="rId24"/>
    <p:sldId id="293" r:id="rId25"/>
    <p:sldId id="307" r:id="rId26"/>
    <p:sldId id="300" r:id="rId27"/>
    <p:sldId id="292" r:id="rId28"/>
    <p:sldId id="294" r:id="rId29"/>
    <p:sldId id="284" r:id="rId30"/>
    <p:sldId id="285" r:id="rId31"/>
    <p:sldId id="272" r:id="rId32"/>
    <p:sldId id="281" r:id="rId33"/>
    <p:sldId id="298" r:id="rId34"/>
    <p:sldId id="299" r:id="rId35"/>
    <p:sldId id="283" r:id="rId36"/>
    <p:sldId id="280" r:id="rId37"/>
    <p:sldId id="297" r:id="rId38"/>
    <p:sldId id="296" r:id="rId39"/>
    <p:sldId id="289" r:id="rId40"/>
    <p:sldId id="273" r:id="rId41"/>
    <p:sldId id="266" r:id="rId42"/>
    <p:sldId id="308" r:id="rId43"/>
    <p:sldId id="269" r:id="rId44"/>
    <p:sldId id="309" r:id="rId45"/>
    <p:sldId id="275" r:id="rId46"/>
    <p:sldId id="276" r:id="rId47"/>
    <p:sldId id="311" r:id="rId48"/>
    <p:sldId id="277" r:id="rId49"/>
    <p:sldId id="278" r:id="rId50"/>
    <p:sldId id="279" r:id="rId51"/>
    <p:sldId id="312" r:id="rId52"/>
    <p:sldId id="313" r:id="rId53"/>
    <p:sldId id="314" r:id="rId54"/>
    <p:sldId id="315"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AA18DCFB-9D82-4234-A182-76AE6820E4EB}" type="datetimeFigureOut">
              <a:rPr lang="en-US" smtClean="0"/>
              <a:t>9/26/2012</a:t>
            </a:fld>
            <a:endParaRPr lang="en-US"/>
          </a:p>
        </p:txBody>
      </p:sp>
      <p:sp>
        <p:nvSpPr>
          <p:cNvPr id="4" name="Footer Placeholder 3"/>
          <p:cNvSpPr>
            <a:spLocks noGrp="1"/>
          </p:cNvSpPr>
          <p:nvPr>
            <p:ph type="ftr" sz="quarter" idx="2"/>
          </p:nvPr>
        </p:nvSpPr>
        <p:spPr>
          <a:xfrm>
            <a:off x="1" y="8829180"/>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180"/>
            <a:ext cx="2972421" cy="465621"/>
          </a:xfrm>
          <a:prstGeom prst="rect">
            <a:avLst/>
          </a:prstGeom>
        </p:spPr>
        <p:txBody>
          <a:bodyPr vert="horz" lIns="91440" tIns="45720" rIns="91440" bIns="45720" rtlCol="0" anchor="b"/>
          <a:lstStyle>
            <a:lvl1pPr algn="r">
              <a:defRPr sz="1200"/>
            </a:lvl1pPr>
          </a:lstStyle>
          <a:p>
            <a:fld id="{402481FD-F40F-49B5-9EF1-E7DDF25C21DA}" type="slidenum">
              <a:rPr lang="en-US" smtClean="0"/>
              <a:t>‹#›</a:t>
            </a:fld>
            <a:endParaRPr lang="en-US"/>
          </a:p>
        </p:txBody>
      </p:sp>
    </p:spTree>
    <p:extLst>
      <p:ext uri="{BB962C8B-B14F-4D97-AF65-F5344CB8AC3E}">
        <p14:creationId xmlns:p14="http://schemas.microsoft.com/office/powerpoint/2010/main" val="385350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BCDF81A6-846F-467F-85BE-F09BAD1ECBDE}" type="datetimeFigureOut">
              <a:rPr lang="en-US" smtClean="0"/>
              <a:t>9/26/2012</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94689980-934F-46F7-A330-ACD5EEAF35B8}" type="slidenum">
              <a:rPr lang="en-US" smtClean="0"/>
              <a:t>‹#›</a:t>
            </a:fld>
            <a:endParaRPr lang="en-US"/>
          </a:p>
        </p:txBody>
      </p:sp>
    </p:spTree>
    <p:extLst>
      <p:ext uri="{BB962C8B-B14F-4D97-AF65-F5344CB8AC3E}">
        <p14:creationId xmlns:p14="http://schemas.microsoft.com/office/powerpoint/2010/main" val="25981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Arial Black" pitchFamily="34" charset="0"/>
              </a:defRPr>
            </a:lvl1pPr>
            <a:lvl2pPr marL="753648" indent="-289865">
              <a:defRPr sz="3200">
                <a:solidFill>
                  <a:srgbClr val="FFFFFF"/>
                </a:solidFill>
                <a:latin typeface="Arial Black" pitchFamily="34" charset="0"/>
              </a:defRPr>
            </a:lvl2pPr>
            <a:lvl3pPr marL="1159459" indent="-231892">
              <a:defRPr sz="3200">
                <a:solidFill>
                  <a:srgbClr val="FFFFFF"/>
                </a:solidFill>
                <a:latin typeface="Arial Black" pitchFamily="34" charset="0"/>
              </a:defRPr>
            </a:lvl3pPr>
            <a:lvl4pPr marL="1623243" indent="-231892">
              <a:defRPr sz="3200">
                <a:solidFill>
                  <a:srgbClr val="FFFFFF"/>
                </a:solidFill>
                <a:latin typeface="Arial Black" pitchFamily="34" charset="0"/>
              </a:defRPr>
            </a:lvl4pPr>
            <a:lvl5pPr marL="2087027" indent="-231892">
              <a:defRPr sz="3200">
                <a:solidFill>
                  <a:srgbClr val="FFFFFF"/>
                </a:solidFill>
                <a:latin typeface="Arial Black" pitchFamily="34" charset="0"/>
              </a:defRPr>
            </a:lvl5pPr>
            <a:lvl6pPr marL="2550810" indent="-231892" eaLnBrk="0" fontAlgn="base" hangingPunct="0">
              <a:spcBef>
                <a:spcPct val="0"/>
              </a:spcBef>
              <a:spcAft>
                <a:spcPct val="0"/>
              </a:spcAft>
              <a:defRPr sz="3200">
                <a:solidFill>
                  <a:srgbClr val="FFFFFF"/>
                </a:solidFill>
                <a:latin typeface="Arial Black" pitchFamily="34" charset="0"/>
              </a:defRPr>
            </a:lvl6pPr>
            <a:lvl7pPr marL="3014594" indent="-231892" eaLnBrk="0" fontAlgn="base" hangingPunct="0">
              <a:spcBef>
                <a:spcPct val="0"/>
              </a:spcBef>
              <a:spcAft>
                <a:spcPct val="0"/>
              </a:spcAft>
              <a:defRPr sz="3200">
                <a:solidFill>
                  <a:srgbClr val="FFFFFF"/>
                </a:solidFill>
                <a:latin typeface="Arial Black" pitchFamily="34" charset="0"/>
              </a:defRPr>
            </a:lvl7pPr>
            <a:lvl8pPr marL="3478378" indent="-231892" eaLnBrk="0" fontAlgn="base" hangingPunct="0">
              <a:spcBef>
                <a:spcPct val="0"/>
              </a:spcBef>
              <a:spcAft>
                <a:spcPct val="0"/>
              </a:spcAft>
              <a:defRPr sz="3200">
                <a:solidFill>
                  <a:srgbClr val="FFFFFF"/>
                </a:solidFill>
                <a:latin typeface="Arial Black" pitchFamily="34" charset="0"/>
              </a:defRPr>
            </a:lvl8pPr>
            <a:lvl9pPr marL="3942161" indent="-231892" eaLnBrk="0" fontAlgn="base" hangingPunct="0">
              <a:spcBef>
                <a:spcPct val="0"/>
              </a:spcBef>
              <a:spcAft>
                <a:spcPct val="0"/>
              </a:spcAft>
              <a:defRPr sz="3200">
                <a:solidFill>
                  <a:srgbClr val="FFFFFF"/>
                </a:solidFill>
                <a:latin typeface="Arial Black" pitchFamily="34" charset="0"/>
              </a:defRPr>
            </a:lvl9pPr>
          </a:lstStyle>
          <a:p>
            <a:fld id="{68E16D07-5585-42CF-AB2E-E964D099169E}" type="slidenum">
              <a:rPr lang="en-US" sz="1200">
                <a:solidFill>
                  <a:schemeClr val="tx1"/>
                </a:solidFill>
                <a:latin typeface="Arial" charset="0"/>
              </a:rPr>
              <a:pPr/>
              <a:t>12</a:t>
            </a:fld>
            <a:endParaRPr lang="en-US" sz="1200">
              <a:solidFill>
                <a:schemeClr val="tx1"/>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5DC2D-BA57-471D-987E-8C0C846E71C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95816-1CD6-4C63-8E32-4118BB3EDD5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8600" y="6248400"/>
            <a:ext cx="920559" cy="368224"/>
          </a:xfrm>
          <a:prstGeom prst="rect">
            <a:avLst/>
          </a:prstGeom>
        </p:spPr>
      </p:pic>
      <p:sp>
        <p:nvSpPr>
          <p:cNvPr id="9" name="TextBox 8"/>
          <p:cNvSpPr txBox="1"/>
          <p:nvPr userDrawn="1"/>
        </p:nvSpPr>
        <p:spPr>
          <a:xfrm>
            <a:off x="4953000" y="6355006"/>
            <a:ext cx="2303836" cy="246221"/>
          </a:xfrm>
          <a:prstGeom prst="rect">
            <a:avLst/>
          </a:prstGeom>
          <a:noFill/>
        </p:spPr>
        <p:txBody>
          <a:bodyPr wrap="none" rtlCol="0">
            <a:spAutoFit/>
          </a:bodyPr>
          <a:lstStyle/>
          <a:p>
            <a:r>
              <a:rPr lang="en-US" sz="1000" dirty="0" smtClean="0"/>
              <a:t>Copyright</a:t>
            </a:r>
            <a:r>
              <a:rPr lang="en-US" sz="1000" baseline="0" dirty="0" smtClean="0"/>
              <a:t> </a:t>
            </a:r>
            <a:r>
              <a:rPr lang="en-US" sz="1000" baseline="0" dirty="0" err="1" smtClean="0"/>
              <a:t>Opstreams</a:t>
            </a:r>
            <a:r>
              <a:rPr lang="en-US" sz="1000" baseline="0" dirty="0" smtClean="0"/>
              <a:t> LLC 2009-2012</a:t>
            </a:r>
            <a:endParaRPr lang="en-US" sz="100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5DC2D-BA57-471D-987E-8C0C846E71C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95816-1CD6-4C63-8E32-4118BB3EDD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5DC2D-BA57-471D-987E-8C0C846E71C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95816-1CD6-4C63-8E32-4118BB3EDD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5DC2D-BA57-471D-987E-8C0C846E71C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95816-1CD6-4C63-8E32-4118BB3EDD5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8600" y="6248400"/>
            <a:ext cx="920559" cy="368224"/>
          </a:xfrm>
          <a:prstGeom prst="rect">
            <a:avLst/>
          </a:prstGeom>
        </p:spPr>
      </p:pic>
      <p:sp>
        <p:nvSpPr>
          <p:cNvPr id="8" name="TextBox 7"/>
          <p:cNvSpPr txBox="1"/>
          <p:nvPr userDrawn="1"/>
        </p:nvSpPr>
        <p:spPr>
          <a:xfrm>
            <a:off x="4953000" y="6355006"/>
            <a:ext cx="2303836" cy="246221"/>
          </a:xfrm>
          <a:prstGeom prst="rect">
            <a:avLst/>
          </a:prstGeom>
          <a:noFill/>
        </p:spPr>
        <p:txBody>
          <a:bodyPr wrap="none" rtlCol="0">
            <a:spAutoFit/>
          </a:bodyPr>
          <a:lstStyle/>
          <a:p>
            <a:r>
              <a:rPr lang="en-US" sz="1000" dirty="0" smtClean="0"/>
              <a:t>Copyright</a:t>
            </a:r>
            <a:r>
              <a:rPr lang="en-US" sz="1000" baseline="0" dirty="0" smtClean="0"/>
              <a:t> </a:t>
            </a:r>
            <a:r>
              <a:rPr lang="en-US" sz="1000" baseline="0" dirty="0" err="1" smtClean="0"/>
              <a:t>Opstreams</a:t>
            </a:r>
            <a:r>
              <a:rPr lang="en-US" sz="1000" baseline="0" dirty="0" smtClean="0"/>
              <a:t> LLC 2009-2012</a:t>
            </a:r>
            <a:endParaRPr lang="en-US" sz="10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5DC2D-BA57-471D-987E-8C0C846E71C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95816-1CD6-4C63-8E32-4118BB3EDD5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5DC2D-BA57-471D-987E-8C0C846E71C5}"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95816-1CD6-4C63-8E32-4118BB3EDD5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F5DC2D-BA57-471D-987E-8C0C846E71C5}" type="datetimeFigureOut">
              <a:rPr lang="en-US" smtClean="0"/>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95816-1CD6-4C63-8E32-4118BB3EDD5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5DC2D-BA57-471D-987E-8C0C846E71C5}" type="datetimeFigureOut">
              <a:rPr lang="en-US" smtClean="0"/>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95816-1CD6-4C63-8E32-4118BB3EDD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5DC2D-BA57-471D-987E-8C0C846E71C5}" type="datetimeFigureOut">
              <a:rPr lang="en-US" smtClean="0"/>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95816-1CD6-4C63-8E32-4118BB3EDD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5DC2D-BA57-471D-987E-8C0C846E71C5}"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95816-1CD6-4C63-8E32-4118BB3EDD5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5DC2D-BA57-471D-987E-8C0C846E71C5}"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95816-1CD6-4C63-8E32-4118BB3EDD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4F5DC2D-BA57-471D-987E-8C0C846E71C5}" type="datetimeFigureOut">
              <a:rPr lang="en-US" smtClean="0"/>
              <a:t>9/26/2012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4695816-1CD6-4C63-8E32-4118BB3EDD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2.0pen Framework</a:t>
            </a:r>
            <a:endParaRPr lang="en-US" dirty="0"/>
          </a:p>
        </p:txBody>
      </p:sp>
      <p:sp>
        <p:nvSpPr>
          <p:cNvPr id="3" name="Subtitle 2"/>
          <p:cNvSpPr>
            <a:spLocks noGrp="1"/>
          </p:cNvSpPr>
          <p:nvPr>
            <p:ph type="subTitle" idx="1"/>
          </p:nvPr>
        </p:nvSpPr>
        <p:spPr/>
        <p:txBody>
          <a:bodyPr/>
          <a:lstStyle/>
          <a:p>
            <a:r>
              <a:rPr lang="en-US" dirty="0" smtClean="0"/>
              <a:t>A Revolution for Entrepreneurs, Inventors, and Organizations</a:t>
            </a:r>
            <a:endParaRPr lang="en-US" dirty="0"/>
          </a:p>
        </p:txBody>
      </p:sp>
    </p:spTree>
    <p:extLst>
      <p:ext uri="{BB962C8B-B14F-4D97-AF65-F5344CB8AC3E}">
        <p14:creationId xmlns:p14="http://schemas.microsoft.com/office/powerpoint/2010/main" val="371819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2.0:I-Tech Trends are E-Tech Trends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spcAft>
                <a:spcPts val="600"/>
              </a:spcAft>
            </a:pPr>
            <a:r>
              <a:rPr lang="en-US" dirty="0" smtClean="0"/>
              <a:t>Enterprises are early adopters of disruptive technology; SMOs get the trickle-down.</a:t>
            </a:r>
          </a:p>
          <a:p>
            <a:pPr>
              <a:spcAft>
                <a:spcPts val="600"/>
              </a:spcAft>
            </a:pPr>
            <a:r>
              <a:rPr lang="en-US" dirty="0" smtClean="0"/>
              <a:t>These are the Web 2.0 SMB opportunities if you’re paying attention to the right things.</a:t>
            </a:r>
          </a:p>
          <a:p>
            <a:pPr lvl="1">
              <a:spcAft>
                <a:spcPts val="600"/>
              </a:spcAft>
            </a:pPr>
            <a:r>
              <a:rPr lang="en-US" dirty="0" smtClean="0"/>
              <a:t>Cloud</a:t>
            </a:r>
          </a:p>
          <a:p>
            <a:pPr lvl="1">
              <a:spcAft>
                <a:spcPts val="600"/>
              </a:spcAft>
            </a:pPr>
            <a:r>
              <a:rPr lang="en-US" dirty="0" smtClean="0"/>
              <a:t>Mobility</a:t>
            </a:r>
          </a:p>
          <a:p>
            <a:pPr lvl="1">
              <a:spcAft>
                <a:spcPts val="600"/>
              </a:spcAft>
            </a:pPr>
            <a:r>
              <a:rPr lang="en-US" dirty="0" smtClean="0"/>
              <a:t>Social Media</a:t>
            </a:r>
          </a:p>
          <a:p>
            <a:pPr lvl="1">
              <a:spcAft>
                <a:spcPts val="600"/>
              </a:spcAft>
            </a:pPr>
            <a:r>
              <a:rPr lang="en-US" dirty="0" err="1" smtClean="0"/>
              <a:t>Mashups</a:t>
            </a:r>
            <a:endParaRPr lang="en-US" dirty="0" smtClean="0"/>
          </a:p>
          <a:p>
            <a:pPr>
              <a:spcAft>
                <a:spcPts val="600"/>
              </a:spcAft>
            </a:pPr>
            <a:r>
              <a:rPr lang="en-US" dirty="0" smtClean="0"/>
              <a:t>Why do you care? Because you’re competing with someone, somewhere for attention and dollars. They appear to have the same product or service you do, but who controls the perception, and which one gets found in the global haystack?</a:t>
            </a:r>
            <a:endParaRPr lang="en-US" dirty="0"/>
          </a:p>
        </p:txBody>
      </p:sp>
    </p:spTree>
    <p:extLst>
      <p:ext uri="{BB962C8B-B14F-4D97-AF65-F5344CB8AC3E}">
        <p14:creationId xmlns:p14="http://schemas.microsoft.com/office/powerpoint/2010/main" val="2023926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Are Changing!</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In corporate enterprises, information technology is becoming commoditized, like much else in society.</a:t>
            </a:r>
          </a:p>
          <a:p>
            <a:pPr>
              <a:spcAft>
                <a:spcPts val="600"/>
              </a:spcAft>
            </a:pPr>
            <a:r>
              <a:rPr lang="en-US" dirty="0" smtClean="0"/>
              <a:t>Chief Technology Officers (CTOs) are becoming Chief Process Officers (CPOs).</a:t>
            </a:r>
          </a:p>
          <a:p>
            <a:pPr>
              <a:spcAft>
                <a:spcPts val="600"/>
              </a:spcAft>
            </a:pPr>
            <a:r>
              <a:rPr lang="en-US" dirty="0" smtClean="0"/>
              <a:t>Infrastructure and data in the cloud allows low-cost solutions to be cobbled together (</a:t>
            </a:r>
            <a:r>
              <a:rPr lang="en-US" dirty="0" err="1" smtClean="0"/>
              <a:t>mashups</a:t>
            </a:r>
            <a:r>
              <a:rPr lang="en-US" dirty="0" smtClean="0"/>
              <a:t>).</a:t>
            </a:r>
          </a:p>
          <a:p>
            <a:pPr>
              <a:spcAft>
                <a:spcPts val="600"/>
              </a:spcAft>
            </a:pPr>
            <a:r>
              <a:rPr lang="en-US" dirty="0" smtClean="0"/>
              <a:t>Open-source is becoming slicker, better integrated and easier to implement and use.</a:t>
            </a:r>
          </a:p>
          <a:p>
            <a:pPr>
              <a:spcAft>
                <a:spcPts val="600"/>
              </a:spcAft>
            </a:pPr>
            <a:r>
              <a:rPr lang="en-US" dirty="0" smtClean="0"/>
              <a:t>For small operations, this means looking for someone who can understand your business model and find the framework that both fits your needs today and responds to future changes quickly and easily.</a:t>
            </a:r>
          </a:p>
          <a:p>
            <a:endParaRPr lang="en-US" dirty="0"/>
          </a:p>
        </p:txBody>
      </p:sp>
    </p:spTree>
    <p:extLst>
      <p:ext uri="{BB962C8B-B14F-4D97-AF65-F5344CB8AC3E}">
        <p14:creationId xmlns:p14="http://schemas.microsoft.com/office/powerpoint/2010/main" val="105164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762000"/>
            <a:ext cx="6297612" cy="515937"/>
          </a:xfrm>
        </p:spPr>
        <p:txBody>
          <a:bodyPr>
            <a:noAutofit/>
          </a:bodyPr>
          <a:lstStyle/>
          <a:p>
            <a:pPr eaLnBrk="1" hangingPunct="1"/>
            <a:r>
              <a:rPr lang="en-US" dirty="0" smtClean="0"/>
              <a:t>Business Drivers</a:t>
            </a:r>
          </a:p>
        </p:txBody>
      </p:sp>
      <p:sp>
        <p:nvSpPr>
          <p:cNvPr id="64516" name="Rectangle 4"/>
          <p:cNvSpPr>
            <a:spLocks noGrp="1" noChangeArrowheads="1"/>
          </p:cNvSpPr>
          <p:nvPr>
            <p:ph type="body" idx="1"/>
          </p:nvPr>
        </p:nvSpPr>
        <p:spPr>
          <a:xfrm>
            <a:off x="242501" y="2057400"/>
            <a:ext cx="3954849" cy="3146425"/>
          </a:xfrm>
          <a:noFill/>
        </p:spPr>
        <p:txBody>
          <a:bodyPr/>
          <a:lstStyle/>
          <a:p>
            <a:pPr eaLnBrk="1" hangingPunct="1">
              <a:lnSpc>
                <a:spcPct val="90000"/>
              </a:lnSpc>
              <a:buFont typeface="Wingdings" pitchFamily="2" charset="2"/>
              <a:buNone/>
            </a:pPr>
            <a:r>
              <a:rPr lang="en-US" b="1" dirty="0" smtClean="0"/>
              <a:t>Enterprise Requirements</a:t>
            </a:r>
          </a:p>
          <a:p>
            <a:pPr eaLnBrk="1" hangingPunct="1">
              <a:lnSpc>
                <a:spcPct val="90000"/>
              </a:lnSpc>
            </a:pPr>
            <a:r>
              <a:rPr lang="en-US" dirty="0" smtClean="0"/>
              <a:t>Flexible</a:t>
            </a:r>
          </a:p>
          <a:p>
            <a:pPr eaLnBrk="1" hangingPunct="1">
              <a:lnSpc>
                <a:spcPct val="90000"/>
              </a:lnSpc>
            </a:pPr>
            <a:r>
              <a:rPr lang="en-US" dirty="0" smtClean="0"/>
              <a:t>Fast</a:t>
            </a:r>
          </a:p>
          <a:p>
            <a:pPr eaLnBrk="1" hangingPunct="1">
              <a:lnSpc>
                <a:spcPct val="90000"/>
              </a:lnSpc>
            </a:pPr>
            <a:r>
              <a:rPr lang="en-US" dirty="0" smtClean="0"/>
              <a:t>Cost-effective</a:t>
            </a:r>
          </a:p>
          <a:p>
            <a:pPr eaLnBrk="1" hangingPunct="1">
              <a:lnSpc>
                <a:spcPct val="90000"/>
              </a:lnSpc>
            </a:pPr>
            <a:r>
              <a:rPr lang="en-US" dirty="0" smtClean="0"/>
              <a:t>User-centric</a:t>
            </a:r>
          </a:p>
        </p:txBody>
      </p:sp>
      <p:sp>
        <p:nvSpPr>
          <p:cNvPr id="64518" name="Line 6"/>
          <p:cNvSpPr>
            <a:spLocks noChangeShapeType="1"/>
          </p:cNvSpPr>
          <p:nvPr/>
        </p:nvSpPr>
        <p:spPr bwMode="auto">
          <a:xfrm flipV="1">
            <a:off x="4197350" y="2789238"/>
            <a:ext cx="417513" cy="1587"/>
          </a:xfrm>
          <a:prstGeom prst="line">
            <a:avLst/>
          </a:prstGeom>
          <a:noFill/>
          <a:ln w="152400">
            <a:solidFill>
              <a:srgbClr val="DC0032"/>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4"/>
          <p:cNvSpPr txBox="1">
            <a:spLocks noChangeArrowheads="1"/>
          </p:cNvSpPr>
          <p:nvPr/>
        </p:nvSpPr>
        <p:spPr>
          <a:xfrm>
            <a:off x="4876800" y="2057400"/>
            <a:ext cx="3954849" cy="3146425"/>
          </a:xfrm>
          <a:prstGeom prst="rect">
            <a:avLst/>
          </a:prstGeom>
          <a:noFill/>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90000"/>
              </a:lnSpc>
              <a:buFont typeface="Wingdings" pitchFamily="2" charset="2"/>
              <a:buNone/>
            </a:pPr>
            <a:r>
              <a:rPr lang="en-US" b="1" dirty="0" smtClean="0"/>
              <a:t>Technical Definition</a:t>
            </a:r>
          </a:p>
          <a:p>
            <a:pPr>
              <a:lnSpc>
                <a:spcPct val="90000"/>
              </a:lnSpc>
            </a:pPr>
            <a:r>
              <a:rPr lang="en-US" dirty="0" smtClean="0"/>
              <a:t>Net-centric, net-aware</a:t>
            </a:r>
          </a:p>
          <a:p>
            <a:pPr>
              <a:lnSpc>
                <a:spcPct val="90000"/>
              </a:lnSpc>
            </a:pPr>
            <a:r>
              <a:rPr lang="en-US" dirty="0" smtClean="0"/>
              <a:t>Multi-platform</a:t>
            </a:r>
          </a:p>
          <a:p>
            <a:pPr>
              <a:lnSpc>
                <a:spcPct val="90000"/>
              </a:lnSpc>
            </a:pPr>
            <a:r>
              <a:rPr lang="en-US" dirty="0" smtClean="0"/>
              <a:t>Slim</a:t>
            </a:r>
          </a:p>
          <a:p>
            <a:pPr>
              <a:lnSpc>
                <a:spcPct val="90000"/>
              </a:lnSpc>
            </a:pPr>
            <a:r>
              <a:rPr lang="en-US" dirty="0" smtClean="0"/>
              <a:t>Virtual</a:t>
            </a:r>
          </a:p>
        </p:txBody>
      </p:sp>
    </p:spTree>
    <p:extLst>
      <p:ext uri="{BB962C8B-B14F-4D97-AF65-F5344CB8AC3E}">
        <p14:creationId xmlns:p14="http://schemas.microsoft.com/office/powerpoint/2010/main" val="384765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 Drivers</a:t>
            </a:r>
            <a:endParaRPr lang="en-US" dirty="0"/>
          </a:p>
        </p:txBody>
      </p:sp>
      <p:sp>
        <p:nvSpPr>
          <p:cNvPr id="3" name="Content Placeholder 2"/>
          <p:cNvSpPr>
            <a:spLocks noGrp="1"/>
          </p:cNvSpPr>
          <p:nvPr>
            <p:ph idx="1"/>
          </p:nvPr>
        </p:nvSpPr>
        <p:spPr/>
        <p:txBody>
          <a:bodyPr/>
          <a:lstStyle/>
          <a:p>
            <a:r>
              <a:rPr lang="en-US" dirty="0" smtClean="0"/>
              <a:t>Accelerating change in business models</a:t>
            </a:r>
          </a:p>
          <a:p>
            <a:r>
              <a:rPr lang="en-US" dirty="0" smtClean="0"/>
              <a:t>Adoption of disruptive technologies</a:t>
            </a:r>
          </a:p>
          <a:p>
            <a:r>
              <a:rPr lang="en-US" dirty="0" smtClean="0"/>
              <a:t>Alignment between business model and technology</a:t>
            </a:r>
          </a:p>
          <a:p>
            <a:r>
              <a:rPr lang="en-US" dirty="0" smtClean="0"/>
              <a:t>Alignment between future flexibility and flexible IT architecture</a:t>
            </a:r>
          </a:p>
          <a:p>
            <a:r>
              <a:rPr lang="en-US" dirty="0" smtClean="0"/>
              <a:t>Reinforcement, reinforcement, reinforcement!</a:t>
            </a:r>
          </a:p>
          <a:p>
            <a:pPr lvl="1"/>
            <a:r>
              <a:rPr lang="en-US" dirty="0" smtClean="0"/>
              <a:t>(Think the Google search algorithms, think the viral media)</a:t>
            </a:r>
            <a:endParaRPr lang="en-US" dirty="0"/>
          </a:p>
          <a:p>
            <a:r>
              <a:rPr lang="en-US" dirty="0" smtClean="0"/>
              <a:t>The Enterprise-SMO gap:</a:t>
            </a:r>
          </a:p>
          <a:p>
            <a:pPr lvl="1"/>
            <a:r>
              <a:rPr lang="en-US" dirty="0" smtClean="0"/>
              <a:t>Small footprint</a:t>
            </a:r>
          </a:p>
          <a:p>
            <a:pPr lvl="1"/>
            <a:r>
              <a:rPr lang="en-US" dirty="0" smtClean="0"/>
              <a:t>Affordable</a:t>
            </a:r>
          </a:p>
          <a:p>
            <a:pPr lvl="1"/>
            <a:r>
              <a:rPr lang="en-US" dirty="0" smtClean="0"/>
              <a:t>Instant</a:t>
            </a:r>
          </a:p>
          <a:p>
            <a:pPr lvl="1"/>
            <a:r>
              <a:rPr lang="en-US" dirty="0" smtClean="0"/>
              <a:t>Training-free</a:t>
            </a:r>
          </a:p>
        </p:txBody>
      </p:sp>
    </p:spTree>
    <p:extLst>
      <p:ext uri="{BB962C8B-B14F-4D97-AF65-F5344CB8AC3E}">
        <p14:creationId xmlns:p14="http://schemas.microsoft.com/office/powerpoint/2010/main" val="135909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SMO Impact: Marketing &amp; Advertising</a:t>
            </a:r>
            <a:endParaRPr lang="en-US" dirty="0"/>
          </a:p>
        </p:txBody>
      </p:sp>
      <p:sp>
        <p:nvSpPr>
          <p:cNvPr id="4" name="Content Placeholder 3"/>
          <p:cNvSpPr>
            <a:spLocks noGrp="1"/>
          </p:cNvSpPr>
          <p:nvPr>
            <p:ph idx="1"/>
          </p:nvPr>
        </p:nvSpPr>
        <p:spPr>
          <a:xfrm>
            <a:off x="457200" y="1600200"/>
            <a:ext cx="8229600" cy="4419600"/>
          </a:xfrm>
        </p:spPr>
        <p:txBody>
          <a:bodyPr>
            <a:normAutofit lnSpcReduction="10000"/>
          </a:bodyPr>
          <a:lstStyle/>
          <a:p>
            <a:r>
              <a:rPr lang="en-US" dirty="0"/>
              <a:t>Changes the way we reach and influence consumers</a:t>
            </a:r>
          </a:p>
          <a:p>
            <a:pPr lvl="1"/>
            <a:r>
              <a:rPr lang="en-US" dirty="0"/>
              <a:t>Advertising has always been the least credible form of communications</a:t>
            </a:r>
          </a:p>
          <a:p>
            <a:pPr lvl="1"/>
            <a:r>
              <a:rPr lang="en-US" dirty="0"/>
              <a:t>But we made up for it with scale</a:t>
            </a:r>
          </a:p>
          <a:p>
            <a:pPr lvl="1"/>
            <a:r>
              <a:rPr lang="en-US" dirty="0"/>
              <a:t>Challenged by word-of-mouth</a:t>
            </a:r>
          </a:p>
          <a:p>
            <a:pPr lvl="2"/>
            <a:r>
              <a:rPr lang="en-US" sz="1400" dirty="0"/>
              <a:t>The most credible form of communications</a:t>
            </a:r>
          </a:p>
          <a:p>
            <a:pPr lvl="2"/>
            <a:r>
              <a:rPr lang="en-US" sz="1400" dirty="0"/>
              <a:t>Now with scale and targeting</a:t>
            </a:r>
          </a:p>
          <a:p>
            <a:r>
              <a:rPr lang="en-US" dirty="0"/>
              <a:t>Social</a:t>
            </a:r>
          </a:p>
          <a:p>
            <a:pPr lvl="1"/>
            <a:r>
              <a:rPr lang="en-US" dirty="0"/>
              <a:t>We are influenced by peers and like-minded people</a:t>
            </a:r>
          </a:p>
          <a:p>
            <a:r>
              <a:rPr lang="en-US" dirty="0"/>
              <a:t>Mobile</a:t>
            </a:r>
          </a:p>
          <a:p>
            <a:pPr lvl="1"/>
            <a:r>
              <a:rPr lang="en-US" dirty="0"/>
              <a:t>At the point of decision</a:t>
            </a:r>
          </a:p>
          <a:p>
            <a:r>
              <a:rPr lang="en-US" dirty="0"/>
              <a:t>Cloud</a:t>
            </a:r>
          </a:p>
          <a:p>
            <a:pPr lvl="1"/>
            <a:r>
              <a:rPr lang="en-US" dirty="0"/>
              <a:t>With access to complete </a:t>
            </a:r>
            <a:r>
              <a:rPr lang="en-US" dirty="0" smtClean="0"/>
              <a:t>information</a:t>
            </a:r>
            <a:endParaRPr lang="en-US" dirty="0"/>
          </a:p>
        </p:txBody>
      </p:sp>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Jonathan </a:t>
            </a:r>
            <a:r>
              <a:rPr lang="en-US" sz="1000" dirty="0" err="1" smtClean="0"/>
              <a:t>Yarmis</a:t>
            </a:r>
            <a:r>
              <a:rPr lang="en-US" sz="1000" dirty="0" smtClean="0"/>
              <a:t>, Ovum</a:t>
            </a:r>
            <a:endParaRPr lang="en-US" sz="1000" dirty="0"/>
          </a:p>
        </p:txBody>
      </p:sp>
    </p:spTree>
    <p:extLst>
      <p:ext uri="{BB962C8B-B14F-4D97-AF65-F5344CB8AC3E}">
        <p14:creationId xmlns:p14="http://schemas.microsoft.com/office/powerpoint/2010/main" val="4265013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SMO Impact: Knowledge Management</a:t>
            </a:r>
            <a:endParaRPr lang="en-US" dirty="0"/>
          </a:p>
        </p:txBody>
      </p:sp>
      <p:sp>
        <p:nvSpPr>
          <p:cNvPr id="4" name="Content Placeholder 3"/>
          <p:cNvSpPr>
            <a:spLocks noGrp="1"/>
          </p:cNvSpPr>
          <p:nvPr>
            <p:ph idx="1"/>
          </p:nvPr>
        </p:nvSpPr>
        <p:spPr/>
        <p:txBody>
          <a:bodyPr/>
          <a:lstStyle/>
          <a:p>
            <a:r>
              <a:rPr lang="en-US" dirty="0"/>
              <a:t>One of the prime examples of technology overpromise and </a:t>
            </a:r>
            <a:r>
              <a:rPr lang="en-US" dirty="0" err="1"/>
              <a:t>underdeliver</a:t>
            </a:r>
            <a:endParaRPr lang="en-US" dirty="0"/>
          </a:p>
          <a:p>
            <a:pPr lvl="1"/>
            <a:r>
              <a:rPr lang="en-US" dirty="0"/>
              <a:t>It failed as a top-down, pre-structured initiative</a:t>
            </a:r>
          </a:p>
          <a:p>
            <a:r>
              <a:rPr lang="en-US" dirty="0"/>
              <a:t>Social</a:t>
            </a:r>
          </a:p>
          <a:p>
            <a:pPr lvl="1"/>
            <a:r>
              <a:rPr lang="en-US" dirty="0"/>
              <a:t>We share information freely</a:t>
            </a:r>
          </a:p>
          <a:p>
            <a:r>
              <a:rPr lang="en-US" dirty="0"/>
              <a:t>Mobile</a:t>
            </a:r>
          </a:p>
          <a:p>
            <a:pPr lvl="1"/>
            <a:r>
              <a:rPr lang="en-US" dirty="0"/>
              <a:t>Wherever we happen to be</a:t>
            </a:r>
          </a:p>
          <a:p>
            <a:r>
              <a:rPr lang="en-US" dirty="0"/>
              <a:t>Cloud</a:t>
            </a:r>
          </a:p>
          <a:p>
            <a:pPr lvl="1"/>
            <a:r>
              <a:rPr lang="en-US" dirty="0"/>
              <a:t>With a robust back-end architecture</a:t>
            </a:r>
          </a:p>
        </p:txBody>
      </p:sp>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Jonathan </a:t>
            </a:r>
            <a:r>
              <a:rPr lang="en-US" sz="1000" dirty="0" err="1" smtClean="0"/>
              <a:t>Yarmis</a:t>
            </a:r>
            <a:r>
              <a:rPr lang="en-US" sz="1000" dirty="0" smtClean="0"/>
              <a:t>, Ovum</a:t>
            </a:r>
            <a:endParaRPr lang="en-US" sz="1000" dirty="0"/>
          </a:p>
        </p:txBody>
      </p:sp>
    </p:spTree>
    <p:extLst>
      <p:ext uri="{BB962C8B-B14F-4D97-AF65-F5344CB8AC3E}">
        <p14:creationId xmlns:p14="http://schemas.microsoft.com/office/powerpoint/2010/main" val="47138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SMO Impact: CRM</a:t>
            </a:r>
            <a:endParaRPr lang="en-US" dirty="0"/>
          </a:p>
        </p:txBody>
      </p:sp>
      <p:sp>
        <p:nvSpPr>
          <p:cNvPr id="4" name="Content Placeholder 3"/>
          <p:cNvSpPr>
            <a:spLocks noGrp="1"/>
          </p:cNvSpPr>
          <p:nvPr>
            <p:ph idx="1"/>
          </p:nvPr>
        </p:nvSpPr>
        <p:spPr/>
        <p:txBody>
          <a:bodyPr/>
          <a:lstStyle/>
          <a:p>
            <a:r>
              <a:rPr lang="en-US" dirty="0"/>
              <a:t>Perhaps even more of a disappointment than KM</a:t>
            </a:r>
          </a:p>
          <a:p>
            <a:pPr lvl="1"/>
            <a:r>
              <a:rPr lang="en-US" dirty="0"/>
              <a:t>We’ve spent more and gotten less</a:t>
            </a:r>
          </a:p>
          <a:p>
            <a:r>
              <a:rPr lang="en-US" dirty="0"/>
              <a:t>Social</a:t>
            </a:r>
          </a:p>
          <a:p>
            <a:pPr lvl="1"/>
            <a:r>
              <a:rPr lang="en-US" dirty="0"/>
              <a:t>Who do we need to know and how do we get to them</a:t>
            </a:r>
          </a:p>
          <a:p>
            <a:r>
              <a:rPr lang="en-US" dirty="0"/>
              <a:t>Mobile</a:t>
            </a:r>
          </a:p>
          <a:p>
            <a:pPr lvl="1"/>
            <a:r>
              <a:rPr lang="en-US" dirty="0"/>
              <a:t>Wherever I happen to be</a:t>
            </a:r>
          </a:p>
          <a:p>
            <a:pPr lvl="1"/>
            <a:r>
              <a:rPr lang="en-US" dirty="0"/>
              <a:t>JIT</a:t>
            </a:r>
          </a:p>
          <a:p>
            <a:r>
              <a:rPr lang="en-US" dirty="0"/>
              <a:t>Cloud</a:t>
            </a:r>
          </a:p>
          <a:p>
            <a:pPr lvl="1"/>
            <a:r>
              <a:rPr lang="en-US" dirty="0"/>
              <a:t>With access to full public and private information</a:t>
            </a:r>
          </a:p>
        </p:txBody>
      </p:sp>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Jonathan </a:t>
            </a:r>
            <a:r>
              <a:rPr lang="en-US" sz="1000" dirty="0" err="1" smtClean="0"/>
              <a:t>Yarmis</a:t>
            </a:r>
            <a:r>
              <a:rPr lang="en-US" sz="1000" dirty="0" smtClean="0"/>
              <a:t>, Ovum</a:t>
            </a:r>
            <a:endParaRPr lang="en-US" sz="1000" dirty="0"/>
          </a:p>
        </p:txBody>
      </p:sp>
    </p:spTree>
    <p:extLst>
      <p:ext uri="{BB962C8B-B14F-4D97-AF65-F5344CB8AC3E}">
        <p14:creationId xmlns:p14="http://schemas.microsoft.com/office/powerpoint/2010/main" val="471380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SMO Impact: Collaboration</a:t>
            </a:r>
            <a:endParaRPr lang="en-US" dirty="0"/>
          </a:p>
        </p:txBody>
      </p:sp>
      <p:sp>
        <p:nvSpPr>
          <p:cNvPr id="4" name="Content Placeholder 3"/>
          <p:cNvSpPr>
            <a:spLocks noGrp="1"/>
          </p:cNvSpPr>
          <p:nvPr>
            <p:ph idx="1"/>
          </p:nvPr>
        </p:nvSpPr>
        <p:spPr/>
        <p:txBody>
          <a:bodyPr/>
          <a:lstStyle/>
          <a:p>
            <a:r>
              <a:rPr lang="en-US" dirty="0"/>
              <a:t>Finally, moving beyond email</a:t>
            </a:r>
          </a:p>
          <a:p>
            <a:r>
              <a:rPr lang="en-US" dirty="0"/>
              <a:t>Social</a:t>
            </a:r>
          </a:p>
          <a:p>
            <a:pPr lvl="1"/>
            <a:r>
              <a:rPr lang="en-US" dirty="0"/>
              <a:t>Self-identifying groups</a:t>
            </a:r>
          </a:p>
          <a:p>
            <a:pPr lvl="1"/>
            <a:r>
              <a:rPr lang="en-US" dirty="0"/>
              <a:t>“Ambient awareness”</a:t>
            </a:r>
          </a:p>
          <a:p>
            <a:r>
              <a:rPr lang="en-US" dirty="0"/>
              <a:t>Mobile</a:t>
            </a:r>
          </a:p>
          <a:p>
            <a:pPr lvl="1"/>
            <a:r>
              <a:rPr lang="en-US" dirty="0"/>
              <a:t>At the point of creation and consumption</a:t>
            </a:r>
          </a:p>
          <a:p>
            <a:r>
              <a:rPr lang="en-US" dirty="0"/>
              <a:t>Cloud</a:t>
            </a:r>
          </a:p>
          <a:p>
            <a:pPr lvl="1"/>
            <a:r>
              <a:rPr lang="en-US" dirty="0"/>
              <a:t>Global scale</a:t>
            </a:r>
          </a:p>
        </p:txBody>
      </p:sp>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Jonathan </a:t>
            </a:r>
            <a:r>
              <a:rPr lang="en-US" sz="1000" dirty="0" err="1" smtClean="0"/>
              <a:t>Yarmis</a:t>
            </a:r>
            <a:r>
              <a:rPr lang="en-US" sz="1000" dirty="0" smtClean="0"/>
              <a:t>, Ovum</a:t>
            </a:r>
            <a:endParaRPr lang="en-US" sz="1000" dirty="0"/>
          </a:p>
        </p:txBody>
      </p:sp>
    </p:spTree>
    <p:extLst>
      <p:ext uri="{BB962C8B-B14F-4D97-AF65-F5344CB8AC3E}">
        <p14:creationId xmlns:p14="http://schemas.microsoft.com/office/powerpoint/2010/main" val="958078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SMO Impact: Business Intelligence</a:t>
            </a:r>
            <a:endParaRPr lang="en-US" dirty="0"/>
          </a:p>
        </p:txBody>
      </p:sp>
      <p:sp>
        <p:nvSpPr>
          <p:cNvPr id="4" name="Content Placeholder 3"/>
          <p:cNvSpPr>
            <a:spLocks noGrp="1"/>
          </p:cNvSpPr>
          <p:nvPr>
            <p:ph idx="1"/>
          </p:nvPr>
        </p:nvSpPr>
        <p:spPr/>
        <p:txBody>
          <a:bodyPr/>
          <a:lstStyle/>
          <a:p>
            <a:pPr marL="377825" indent="-377825">
              <a:spcBef>
                <a:spcPct val="50000"/>
              </a:spcBef>
              <a:spcAft>
                <a:spcPct val="50000"/>
              </a:spcAft>
              <a:buFont typeface="Wingdings" pitchFamily="2" charset="2"/>
              <a:buChar char="§"/>
            </a:pPr>
            <a:r>
              <a:rPr lang="en-US" sz="2000" dirty="0">
                <a:latin typeface="Arial" charset="0"/>
              </a:rPr>
              <a:t>The explosion of data creation</a:t>
            </a:r>
          </a:p>
          <a:p>
            <a:pPr marL="847725" lvl="1" indent="-279400">
              <a:spcAft>
                <a:spcPct val="20000"/>
              </a:spcAft>
              <a:buClr>
                <a:schemeClr val="accent2"/>
              </a:buClr>
              <a:buFont typeface="Wingdings" pitchFamily="2" charset="2"/>
              <a:buChar char="§"/>
            </a:pPr>
            <a:r>
              <a:rPr lang="en-US" sz="1800" dirty="0">
                <a:latin typeface="Arial" charset="0"/>
              </a:rPr>
              <a:t>What happens when you can’t store it all</a:t>
            </a:r>
          </a:p>
          <a:p>
            <a:pPr marL="377825" indent="-377825">
              <a:spcBef>
                <a:spcPct val="50000"/>
              </a:spcBef>
              <a:spcAft>
                <a:spcPct val="50000"/>
              </a:spcAft>
              <a:buFont typeface="Wingdings" pitchFamily="2" charset="2"/>
              <a:buChar char="§"/>
            </a:pPr>
            <a:r>
              <a:rPr lang="en-US" sz="2000" dirty="0">
                <a:latin typeface="Arial" charset="0"/>
              </a:rPr>
              <a:t>Social</a:t>
            </a:r>
          </a:p>
          <a:p>
            <a:pPr marL="847725" lvl="1" indent="-279400">
              <a:spcAft>
                <a:spcPct val="20000"/>
              </a:spcAft>
              <a:buClr>
                <a:schemeClr val="accent2"/>
              </a:buClr>
              <a:buFont typeface="Wingdings" pitchFamily="2" charset="2"/>
              <a:buChar char="§"/>
            </a:pPr>
            <a:r>
              <a:rPr lang="en-US" sz="1800" dirty="0">
                <a:latin typeface="Arial" charset="0"/>
              </a:rPr>
              <a:t>User-generated content</a:t>
            </a:r>
          </a:p>
          <a:p>
            <a:pPr marL="847725" lvl="1" indent="-279400">
              <a:spcAft>
                <a:spcPct val="20000"/>
              </a:spcAft>
              <a:buClr>
                <a:schemeClr val="accent2"/>
              </a:buClr>
              <a:buFont typeface="Wingdings" pitchFamily="2" charset="2"/>
              <a:buChar char="§"/>
            </a:pPr>
            <a:r>
              <a:rPr lang="en-US" sz="1800" dirty="0">
                <a:latin typeface="Arial" charset="0"/>
              </a:rPr>
              <a:t>Facebook users upload 80 million pictures </a:t>
            </a:r>
            <a:r>
              <a:rPr lang="en-US" sz="1800" i="1" dirty="0">
                <a:latin typeface="Arial" charset="0"/>
              </a:rPr>
              <a:t>a day</a:t>
            </a:r>
            <a:endParaRPr lang="en-US" sz="1800" dirty="0">
              <a:latin typeface="Arial" charset="0"/>
            </a:endParaRPr>
          </a:p>
          <a:p>
            <a:pPr marL="377825" indent="-377825">
              <a:spcBef>
                <a:spcPct val="50000"/>
              </a:spcBef>
              <a:spcAft>
                <a:spcPct val="50000"/>
              </a:spcAft>
              <a:buFont typeface="Wingdings" pitchFamily="2" charset="2"/>
              <a:buChar char="§"/>
            </a:pPr>
            <a:r>
              <a:rPr lang="en-US" sz="2000" dirty="0">
                <a:latin typeface="Arial" charset="0"/>
              </a:rPr>
              <a:t>Mobile</a:t>
            </a:r>
          </a:p>
          <a:p>
            <a:pPr marL="847725" lvl="1" indent="-279400">
              <a:spcAft>
                <a:spcPct val="20000"/>
              </a:spcAft>
              <a:buClr>
                <a:schemeClr val="accent2"/>
              </a:buClr>
              <a:buFont typeface="Wingdings" pitchFamily="2" charset="2"/>
              <a:buChar char="§"/>
            </a:pPr>
            <a:r>
              <a:rPr lang="en-US" sz="1800" dirty="0">
                <a:latin typeface="Arial" charset="0"/>
              </a:rPr>
              <a:t>Location-based information</a:t>
            </a:r>
          </a:p>
          <a:p>
            <a:pPr marL="377825" indent="-377825">
              <a:spcBef>
                <a:spcPct val="50000"/>
              </a:spcBef>
              <a:spcAft>
                <a:spcPct val="50000"/>
              </a:spcAft>
              <a:buFont typeface="Wingdings" pitchFamily="2" charset="2"/>
              <a:buChar char="§"/>
            </a:pPr>
            <a:r>
              <a:rPr lang="en-US" sz="2000" dirty="0">
                <a:latin typeface="Arial" charset="0"/>
              </a:rPr>
              <a:t>Cloud</a:t>
            </a:r>
          </a:p>
          <a:p>
            <a:pPr marL="847725" lvl="1" indent="-279400">
              <a:spcAft>
                <a:spcPct val="20000"/>
              </a:spcAft>
              <a:buClr>
                <a:schemeClr val="accent2"/>
              </a:buClr>
              <a:buFont typeface="Wingdings" pitchFamily="2" charset="2"/>
              <a:buChar char="§"/>
            </a:pPr>
            <a:r>
              <a:rPr lang="en-US" sz="1800" dirty="0">
                <a:latin typeface="Arial" charset="0"/>
              </a:rPr>
              <a:t>Getting it from the edge to the core</a:t>
            </a:r>
          </a:p>
          <a:p>
            <a:pPr marL="847725" lvl="1" indent="-279400">
              <a:spcAft>
                <a:spcPct val="20000"/>
              </a:spcAft>
              <a:buClr>
                <a:schemeClr val="accent2"/>
              </a:buClr>
              <a:buFont typeface="Wingdings" pitchFamily="2" charset="2"/>
              <a:buChar char="§"/>
            </a:pPr>
            <a:r>
              <a:rPr lang="en-US" sz="1800" dirty="0">
                <a:latin typeface="Arial" charset="0"/>
              </a:rPr>
              <a:t>Or processing it on the edge</a:t>
            </a:r>
          </a:p>
        </p:txBody>
      </p:sp>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Jonathan </a:t>
            </a:r>
            <a:r>
              <a:rPr lang="en-US" sz="1000" dirty="0" err="1" smtClean="0"/>
              <a:t>Yarmis</a:t>
            </a:r>
            <a:r>
              <a:rPr lang="en-US" sz="1000" dirty="0" smtClean="0"/>
              <a:t>, Ovum</a:t>
            </a:r>
            <a:endParaRPr lang="en-US" sz="1000" dirty="0"/>
          </a:p>
        </p:txBody>
      </p:sp>
    </p:spTree>
    <p:extLst>
      <p:ext uri="{BB962C8B-B14F-4D97-AF65-F5344CB8AC3E}">
        <p14:creationId xmlns:p14="http://schemas.microsoft.com/office/powerpoint/2010/main" val="2744701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SMO Impact: Reputation </a:t>
            </a:r>
            <a:r>
              <a:rPr lang="en-US" dirty="0" err="1" smtClean="0"/>
              <a:t>Mgmt</a:t>
            </a:r>
            <a:endParaRPr lang="en-US" dirty="0"/>
          </a:p>
        </p:txBody>
      </p:sp>
      <p:sp>
        <p:nvSpPr>
          <p:cNvPr id="4" name="Content Placeholder 3"/>
          <p:cNvSpPr>
            <a:spLocks noGrp="1"/>
          </p:cNvSpPr>
          <p:nvPr>
            <p:ph idx="1"/>
          </p:nvPr>
        </p:nvSpPr>
        <p:spPr/>
        <p:txBody>
          <a:bodyPr/>
          <a:lstStyle/>
          <a:p>
            <a:r>
              <a:rPr lang="en-US" dirty="0"/>
              <a:t>The new speed of business</a:t>
            </a:r>
          </a:p>
          <a:p>
            <a:r>
              <a:rPr lang="en-US" dirty="0"/>
              <a:t>Social</a:t>
            </a:r>
          </a:p>
          <a:p>
            <a:pPr lvl="1"/>
            <a:r>
              <a:rPr lang="en-US" dirty="0"/>
              <a:t>Your brand is what your customers say it is</a:t>
            </a:r>
          </a:p>
          <a:p>
            <a:r>
              <a:rPr lang="en-US" dirty="0"/>
              <a:t>Mobile</a:t>
            </a:r>
          </a:p>
          <a:p>
            <a:pPr lvl="1"/>
            <a:r>
              <a:rPr lang="en-US" dirty="0"/>
              <a:t>Instant complaint</a:t>
            </a:r>
          </a:p>
          <a:p>
            <a:pPr lvl="1"/>
            <a:r>
              <a:rPr lang="en-US" dirty="0"/>
              <a:t>Resolution or firestorm</a:t>
            </a:r>
          </a:p>
          <a:p>
            <a:r>
              <a:rPr lang="en-US" dirty="0"/>
              <a:t>Cloud</a:t>
            </a:r>
          </a:p>
          <a:p>
            <a:pPr lvl="1"/>
            <a:r>
              <a:rPr lang="en-US" dirty="0"/>
              <a:t>Instant distribution</a:t>
            </a:r>
          </a:p>
          <a:p>
            <a:pPr lvl="1"/>
            <a:r>
              <a:rPr lang="en-US" dirty="0"/>
              <a:t>And it never goes away</a:t>
            </a:r>
          </a:p>
        </p:txBody>
      </p:sp>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Jonathan </a:t>
            </a:r>
            <a:r>
              <a:rPr lang="en-US" sz="1000" dirty="0" err="1" smtClean="0"/>
              <a:t>Yarmis</a:t>
            </a:r>
            <a:r>
              <a:rPr lang="en-US" sz="1000" dirty="0" smtClean="0"/>
              <a:t>, Ovum</a:t>
            </a:r>
            <a:endParaRPr lang="en-US" sz="1000" dirty="0"/>
          </a:p>
        </p:txBody>
      </p:sp>
    </p:spTree>
    <p:extLst>
      <p:ext uri="{BB962C8B-B14F-4D97-AF65-F5344CB8AC3E}">
        <p14:creationId xmlns:p14="http://schemas.microsoft.com/office/powerpoint/2010/main" val="2757466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Intellectuals solve problems. Geniuses prevent them. – Albert Einstein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78649"/>
            <a:ext cx="6705600" cy="3461540"/>
          </a:xfrm>
          <a:prstGeom prst="rect">
            <a:avLst/>
          </a:prstGeom>
        </p:spPr>
      </p:pic>
    </p:spTree>
    <p:extLst>
      <p:ext uri="{BB962C8B-B14F-4D97-AF65-F5344CB8AC3E}">
        <p14:creationId xmlns:p14="http://schemas.microsoft.com/office/powerpoint/2010/main" val="393574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a:t>
            </a:r>
            <a:endParaRPr lang="en-US" dirty="0"/>
          </a:p>
        </p:txBody>
      </p:sp>
      <p:sp>
        <p:nvSpPr>
          <p:cNvPr id="4" name="Content Placeholder 2"/>
          <p:cNvSpPr txBox="1">
            <a:spLocks/>
          </p:cNvSpPr>
          <p:nvPr/>
        </p:nvSpPr>
        <p:spPr>
          <a:xfrm>
            <a:off x="457200" y="1600200"/>
            <a:ext cx="8229600" cy="35814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90000"/>
              </a:lnSpc>
              <a:spcAft>
                <a:spcPts val="1200"/>
              </a:spcAft>
            </a:pPr>
            <a:r>
              <a:rPr lang="en-US" dirty="0"/>
              <a:t>Advantages of the </a:t>
            </a:r>
            <a:r>
              <a:rPr lang="en-US" dirty="0" smtClean="0"/>
              <a:t>cloud</a:t>
            </a:r>
          </a:p>
          <a:p>
            <a:pPr lvl="1">
              <a:lnSpc>
                <a:spcPct val="90000"/>
              </a:lnSpc>
              <a:spcAft>
                <a:spcPts val="1200"/>
              </a:spcAft>
            </a:pPr>
            <a:r>
              <a:rPr lang="en-US" dirty="0"/>
              <a:t>Zero deployment</a:t>
            </a:r>
          </a:p>
          <a:p>
            <a:pPr lvl="1">
              <a:lnSpc>
                <a:spcPct val="90000"/>
              </a:lnSpc>
              <a:spcAft>
                <a:spcPts val="1200"/>
              </a:spcAft>
            </a:pPr>
            <a:r>
              <a:rPr lang="en-US" dirty="0"/>
              <a:t>Click-to-run</a:t>
            </a:r>
          </a:p>
          <a:p>
            <a:pPr lvl="1">
              <a:lnSpc>
                <a:spcPct val="90000"/>
              </a:lnSpc>
              <a:spcAft>
                <a:spcPts val="1200"/>
              </a:spcAft>
            </a:pPr>
            <a:r>
              <a:rPr lang="en-US" dirty="0"/>
              <a:t>Economies of scale</a:t>
            </a:r>
          </a:p>
          <a:p>
            <a:pPr lvl="1">
              <a:lnSpc>
                <a:spcPct val="90000"/>
              </a:lnSpc>
              <a:spcAft>
                <a:spcPts val="1200"/>
              </a:spcAft>
            </a:pPr>
            <a:r>
              <a:rPr lang="en-US" dirty="0" smtClean="0"/>
              <a:t>Efficiency</a:t>
            </a:r>
          </a:p>
          <a:p>
            <a:pPr>
              <a:lnSpc>
                <a:spcPct val="90000"/>
              </a:lnSpc>
              <a:spcAft>
                <a:spcPts val="1200"/>
              </a:spcAft>
            </a:pPr>
            <a:r>
              <a:rPr lang="en-US" dirty="0"/>
              <a:t>Security is a red </a:t>
            </a:r>
            <a:r>
              <a:rPr lang="en-US" dirty="0" smtClean="0"/>
              <a:t>herring</a:t>
            </a:r>
          </a:p>
          <a:p>
            <a:pPr>
              <a:lnSpc>
                <a:spcPct val="90000"/>
              </a:lnSpc>
              <a:spcAft>
                <a:spcPts val="1200"/>
              </a:spcAft>
            </a:pPr>
            <a:r>
              <a:rPr lang="en-US" dirty="0"/>
              <a:t>It’s all about the economics</a:t>
            </a:r>
          </a:p>
          <a:p>
            <a:pPr>
              <a:lnSpc>
                <a:spcPct val="90000"/>
              </a:lnSpc>
            </a:pPr>
            <a:endParaRPr lang="en-US" dirty="0" smtClean="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912275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Cloud and the *</a:t>
            </a:r>
            <a:r>
              <a:rPr lang="en-US" dirty="0" err="1" smtClean="0"/>
              <a:t>aaS</a:t>
            </a:r>
            <a:r>
              <a:rPr lang="en-US" dirty="0" smtClean="0"/>
              <a:t> Model</a:t>
            </a:r>
            <a:endParaRPr lang="en-US" dirty="0"/>
          </a:p>
        </p:txBody>
      </p:sp>
      <p:sp>
        <p:nvSpPr>
          <p:cNvPr id="3" name="Content Placeholder 2"/>
          <p:cNvSpPr>
            <a:spLocks noGrp="1"/>
          </p:cNvSpPr>
          <p:nvPr>
            <p:ph idx="1"/>
          </p:nvPr>
        </p:nvSpPr>
        <p:spPr/>
        <p:txBody>
          <a:bodyPr/>
          <a:lstStyle/>
          <a:p>
            <a:pPr>
              <a:spcAft>
                <a:spcPts val="1200"/>
              </a:spcAft>
            </a:pPr>
            <a:r>
              <a:rPr lang="en-US" dirty="0" smtClean="0"/>
              <a:t>Definition: “</a:t>
            </a:r>
            <a:r>
              <a:rPr lang="en-US" dirty="0" err="1" smtClean="0"/>
              <a:t>Unlocalized</a:t>
            </a:r>
            <a:r>
              <a:rPr lang="en-US" dirty="0"/>
              <a:t>” or “anonymous” computing services and/or resources paid for by usage</a:t>
            </a:r>
          </a:p>
          <a:p>
            <a:pPr>
              <a:spcAft>
                <a:spcPts val="1200"/>
              </a:spcAft>
            </a:pPr>
            <a:r>
              <a:rPr lang="en-US" dirty="0" smtClean="0"/>
              <a:t>Breaks down </a:t>
            </a:r>
            <a:r>
              <a:rPr lang="en-US" dirty="0"/>
              <a:t>into loose </a:t>
            </a:r>
            <a:r>
              <a:rPr lang="en-US" dirty="0" smtClean="0"/>
              <a:t>types:</a:t>
            </a:r>
          </a:p>
          <a:p>
            <a:pPr lvl="1">
              <a:spcAft>
                <a:spcPts val="1200"/>
              </a:spcAft>
            </a:pPr>
            <a:r>
              <a:rPr lang="en-US" dirty="0" err="1" smtClean="0"/>
              <a:t>SaaS</a:t>
            </a:r>
            <a:r>
              <a:rPr lang="en-US" dirty="0" smtClean="0"/>
              <a:t> </a:t>
            </a:r>
            <a:r>
              <a:rPr lang="en-US" dirty="0"/>
              <a:t>- Software as a Service (</a:t>
            </a:r>
            <a:r>
              <a:rPr lang="en-US" dirty="0" err="1" smtClean="0"/>
              <a:t>SalesForce</a:t>
            </a:r>
            <a:r>
              <a:rPr lang="en-US" dirty="0" smtClean="0"/>
              <a:t>, Workday, Constant Contact)</a:t>
            </a:r>
            <a:endParaRPr lang="en-US" dirty="0"/>
          </a:p>
          <a:p>
            <a:pPr lvl="1">
              <a:spcAft>
                <a:spcPts val="1200"/>
              </a:spcAft>
            </a:pPr>
            <a:r>
              <a:rPr lang="en-US" dirty="0" err="1" smtClean="0"/>
              <a:t>PaaS</a:t>
            </a:r>
            <a:r>
              <a:rPr lang="en-US" dirty="0" smtClean="0"/>
              <a:t> </a:t>
            </a:r>
            <a:r>
              <a:rPr lang="en-US" dirty="0"/>
              <a:t>- Platform as a Service ( </a:t>
            </a:r>
            <a:r>
              <a:rPr lang="en-US" dirty="0" err="1"/>
              <a:t>AppEngine</a:t>
            </a:r>
            <a:r>
              <a:rPr lang="en-US" dirty="0"/>
              <a:t>, </a:t>
            </a:r>
            <a:r>
              <a:rPr lang="en-US" dirty="0" err="1"/>
              <a:t>Hiroku</a:t>
            </a:r>
            <a:r>
              <a:rPr lang="en-US" dirty="0"/>
              <a:t>)</a:t>
            </a:r>
          </a:p>
          <a:p>
            <a:pPr lvl="1">
              <a:spcAft>
                <a:spcPts val="1200"/>
              </a:spcAft>
            </a:pPr>
            <a:r>
              <a:rPr lang="en-US" dirty="0" err="1" smtClean="0"/>
              <a:t>TaaS</a:t>
            </a:r>
            <a:r>
              <a:rPr lang="en-US" dirty="0" smtClean="0"/>
              <a:t> </a:t>
            </a:r>
            <a:r>
              <a:rPr lang="en-US" dirty="0"/>
              <a:t>- Tools as a Service (</a:t>
            </a:r>
            <a:r>
              <a:rPr lang="en-US" dirty="0" err="1"/>
              <a:t>SimpleDB</a:t>
            </a:r>
            <a:r>
              <a:rPr lang="en-US" dirty="0"/>
              <a:t>, AMZN SQS)</a:t>
            </a:r>
          </a:p>
          <a:p>
            <a:pPr lvl="1">
              <a:spcAft>
                <a:spcPts val="1200"/>
              </a:spcAft>
            </a:pPr>
            <a:r>
              <a:rPr lang="en-US" dirty="0" err="1" smtClean="0"/>
              <a:t>IaaS</a:t>
            </a:r>
            <a:r>
              <a:rPr lang="en-US" dirty="0" smtClean="0"/>
              <a:t> </a:t>
            </a:r>
            <a:r>
              <a:rPr lang="en-US" dirty="0"/>
              <a:t>- Infrastructure as a Service (Amazon </a:t>
            </a:r>
            <a:r>
              <a:rPr lang="en-US" dirty="0" smtClean="0"/>
              <a:t>EC2, </a:t>
            </a:r>
            <a:r>
              <a:rPr lang="en-US" dirty="0" err="1" smtClean="0"/>
              <a:t>Hadoop</a:t>
            </a:r>
            <a:r>
              <a:rPr lang="en-US" dirty="0" smtClean="0"/>
              <a:t>)</a:t>
            </a:r>
            <a:endParaRPr lang="en-US" dirty="0"/>
          </a:p>
        </p:txBody>
      </p:sp>
    </p:spTree>
    <p:extLst>
      <p:ext uri="{BB962C8B-B14F-4D97-AF65-F5344CB8AC3E}">
        <p14:creationId xmlns:p14="http://schemas.microsoft.com/office/powerpoint/2010/main" val="90827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What’s Wrong with </a:t>
            </a:r>
            <a:r>
              <a:rPr lang="en-US" dirty="0" err="1" smtClean="0"/>
              <a:t>SaaS</a:t>
            </a:r>
            <a:r>
              <a:rPr lang="en-US" dirty="0" smtClean="0"/>
              <a:t>?</a:t>
            </a:r>
            <a:endParaRPr lang="en-US" dirty="0"/>
          </a:p>
        </p:txBody>
      </p:sp>
      <p:sp>
        <p:nvSpPr>
          <p:cNvPr id="3" name="Content Placeholder 2"/>
          <p:cNvSpPr>
            <a:spLocks noGrp="1"/>
          </p:cNvSpPr>
          <p:nvPr>
            <p:ph idx="1"/>
          </p:nvPr>
        </p:nvSpPr>
        <p:spPr/>
        <p:txBody>
          <a:bodyPr/>
          <a:lstStyle/>
          <a:p>
            <a:pPr>
              <a:spcAft>
                <a:spcPts val="600"/>
              </a:spcAft>
            </a:pPr>
            <a:r>
              <a:rPr lang="en-US" dirty="0" smtClean="0"/>
              <a:t>Where’s your data (information)?</a:t>
            </a:r>
          </a:p>
          <a:p>
            <a:pPr>
              <a:spcAft>
                <a:spcPts val="600"/>
              </a:spcAft>
            </a:pPr>
            <a:r>
              <a:rPr lang="en-US" dirty="0" smtClean="0"/>
              <a:t>Who owns your data (information)?</a:t>
            </a:r>
          </a:p>
          <a:p>
            <a:pPr>
              <a:spcAft>
                <a:spcPts val="600"/>
              </a:spcAft>
            </a:pPr>
            <a:r>
              <a:rPr lang="en-US" dirty="0" smtClean="0"/>
              <a:t>Why are you paying THEM when their business model is to make money off of YOU?</a:t>
            </a:r>
          </a:p>
          <a:p>
            <a:pPr>
              <a:spcAft>
                <a:spcPts val="600"/>
              </a:spcAft>
            </a:pPr>
            <a:r>
              <a:rPr lang="en-US" dirty="0" err="1" smtClean="0"/>
              <a:t>SaaS</a:t>
            </a:r>
            <a:r>
              <a:rPr lang="en-US" dirty="0" smtClean="0"/>
              <a:t> businesses run on the arcade model.</a:t>
            </a:r>
          </a:p>
          <a:p>
            <a:pPr>
              <a:spcAft>
                <a:spcPts val="600"/>
              </a:spcAft>
            </a:pPr>
            <a:r>
              <a:rPr lang="en-US" smtClean="0"/>
              <a:t>Constant </a:t>
            </a:r>
            <a:r>
              <a:rPr lang="en-US" smtClean="0"/>
              <a:t>Contact</a:t>
            </a:r>
            <a:r>
              <a:rPr lang="en-US" dirty="0" smtClean="0"/>
              <a:t>, </a:t>
            </a:r>
            <a:r>
              <a:rPr lang="en-US" dirty="0" err="1" smtClean="0"/>
              <a:t>Salesforce</a:t>
            </a:r>
            <a:r>
              <a:rPr lang="en-US" dirty="0" smtClean="0"/>
              <a:t>, Workday, etc. are fine, but it’s a slippery slope (Reinforcement, change???).</a:t>
            </a:r>
          </a:p>
          <a:p>
            <a:pPr>
              <a:spcAft>
                <a:spcPts val="600"/>
              </a:spcAft>
            </a:pPr>
            <a:r>
              <a:rPr lang="en-US" dirty="0" smtClean="0"/>
              <a:t>DON’T FORGET: The power of your framework is in</a:t>
            </a:r>
          </a:p>
          <a:p>
            <a:pPr lvl="1"/>
            <a:r>
              <a:rPr lang="en-US" dirty="0" smtClean="0">
                <a:solidFill>
                  <a:srgbClr val="FF0000"/>
                </a:solidFill>
              </a:rPr>
              <a:t>Alignment</a:t>
            </a:r>
          </a:p>
          <a:p>
            <a:pPr lvl="1"/>
            <a:r>
              <a:rPr lang="en-US" u="sng" dirty="0" smtClean="0">
                <a:solidFill>
                  <a:srgbClr val="FF0000"/>
                </a:solidFill>
              </a:rPr>
              <a:t>Reinforcement</a:t>
            </a:r>
            <a:endParaRPr lang="en-US" u="sng" dirty="0">
              <a:solidFill>
                <a:srgbClr val="FF0000"/>
              </a:solidFill>
            </a:endParaRPr>
          </a:p>
        </p:txBody>
      </p:sp>
    </p:spTree>
    <p:extLst>
      <p:ext uri="{BB962C8B-B14F-4D97-AF65-F5344CB8AC3E}">
        <p14:creationId xmlns:p14="http://schemas.microsoft.com/office/powerpoint/2010/main" val="2637167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5" name="Picture 24" descr="social_networ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785" y="1371600"/>
            <a:ext cx="425642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345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a:t>
            </a:r>
            <a:endParaRPr lang="en-US" dirty="0"/>
          </a:p>
        </p:txBody>
      </p:sp>
      <p:sp>
        <p:nvSpPr>
          <p:cNvPr id="3" name="Content Placeholder 2"/>
          <p:cNvSpPr>
            <a:spLocks noGrp="1"/>
          </p:cNvSpPr>
          <p:nvPr>
            <p:ph idx="1"/>
          </p:nvPr>
        </p:nvSpPr>
        <p:spPr/>
        <p:txBody>
          <a:bodyPr/>
          <a:lstStyle/>
          <a:p>
            <a:pPr>
              <a:spcAft>
                <a:spcPts val="600"/>
              </a:spcAft>
            </a:pPr>
            <a:r>
              <a:rPr lang="en-US" dirty="0" smtClean="0"/>
              <a:t>Used for:</a:t>
            </a:r>
          </a:p>
          <a:p>
            <a:pPr lvl="1">
              <a:spcAft>
                <a:spcPts val="600"/>
              </a:spcAft>
            </a:pPr>
            <a:r>
              <a:rPr lang="en-US" dirty="0"/>
              <a:t>Crowd-sourcing</a:t>
            </a:r>
          </a:p>
          <a:p>
            <a:pPr lvl="1">
              <a:spcAft>
                <a:spcPts val="600"/>
              </a:spcAft>
            </a:pPr>
            <a:r>
              <a:rPr lang="en-US" dirty="0"/>
              <a:t>Crowd-funding</a:t>
            </a:r>
          </a:p>
          <a:p>
            <a:pPr lvl="1">
              <a:spcAft>
                <a:spcPts val="600"/>
              </a:spcAft>
            </a:pPr>
            <a:r>
              <a:rPr lang="en-US" dirty="0"/>
              <a:t>Viral marketing</a:t>
            </a:r>
          </a:p>
          <a:p>
            <a:pPr lvl="1">
              <a:spcAft>
                <a:spcPts val="600"/>
              </a:spcAft>
            </a:pPr>
            <a:r>
              <a:rPr lang="en-US" dirty="0"/>
              <a:t>Customer service</a:t>
            </a:r>
          </a:p>
          <a:p>
            <a:pPr lvl="1">
              <a:spcAft>
                <a:spcPts val="600"/>
              </a:spcAft>
            </a:pPr>
            <a:r>
              <a:rPr lang="en-US" dirty="0"/>
              <a:t>Prospecting</a:t>
            </a:r>
          </a:p>
          <a:p>
            <a:pPr lvl="1">
              <a:spcAft>
                <a:spcPts val="600"/>
              </a:spcAft>
            </a:pPr>
            <a:r>
              <a:rPr lang="en-US" dirty="0"/>
              <a:t>Recruitment</a:t>
            </a:r>
          </a:p>
          <a:p>
            <a:pPr lvl="1">
              <a:spcAft>
                <a:spcPts val="600"/>
              </a:spcAft>
            </a:pPr>
            <a:r>
              <a:rPr lang="en-US" dirty="0"/>
              <a:t>Customer </a:t>
            </a:r>
            <a:r>
              <a:rPr lang="en-US" dirty="0" smtClean="0"/>
              <a:t>retention</a:t>
            </a:r>
            <a:endParaRPr lang="en-US" dirty="0"/>
          </a:p>
          <a:p>
            <a:pPr lvl="1">
              <a:spcAft>
                <a:spcPts val="600"/>
              </a:spcAft>
            </a:pPr>
            <a:r>
              <a:rPr lang="en-US" dirty="0" smtClean="0"/>
              <a:t>Reputation management</a:t>
            </a:r>
            <a:endParaRPr lang="en-US" dirty="0"/>
          </a:p>
        </p:txBody>
      </p:sp>
    </p:spTree>
    <p:extLst>
      <p:ext uri="{BB962C8B-B14F-4D97-AF65-F5344CB8AC3E}">
        <p14:creationId xmlns:p14="http://schemas.microsoft.com/office/powerpoint/2010/main" val="2076569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 Encroachment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349" y="2254473"/>
            <a:ext cx="5587302" cy="3568254"/>
          </a:xfrm>
        </p:spPr>
      </p:pic>
      <p:sp>
        <p:nvSpPr>
          <p:cNvPr id="5" name="TextBox 4"/>
          <p:cNvSpPr txBox="1"/>
          <p:nvPr/>
        </p:nvSpPr>
        <p:spPr>
          <a:xfrm>
            <a:off x="685800" y="6172200"/>
            <a:ext cx="2438400" cy="246221"/>
          </a:xfrm>
          <a:prstGeom prst="rect">
            <a:avLst/>
          </a:prstGeom>
          <a:noFill/>
        </p:spPr>
        <p:txBody>
          <a:bodyPr wrap="square" rtlCol="0">
            <a:spAutoFit/>
          </a:bodyPr>
          <a:lstStyle/>
          <a:p>
            <a:r>
              <a:rPr lang="en-US" sz="1000" dirty="0" smtClean="0"/>
              <a:t>Credit: Randall Munroe, XKCD.com</a:t>
            </a:r>
            <a:endParaRPr lang="en-US" sz="1000" dirty="0"/>
          </a:p>
        </p:txBody>
      </p:sp>
    </p:spTree>
    <p:extLst>
      <p:ext uri="{BB962C8B-B14F-4D97-AF65-F5344CB8AC3E}">
        <p14:creationId xmlns:p14="http://schemas.microsoft.com/office/powerpoint/2010/main" val="1890056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Not </a:t>
            </a:r>
            <a:r>
              <a:rPr lang="en-US" u="sng" dirty="0" smtClean="0"/>
              <a:t>Really</a:t>
            </a:r>
            <a:r>
              <a:rPr lang="en-US" dirty="0" smtClean="0"/>
              <a:t> About Social Media</a:t>
            </a:r>
            <a:endParaRPr lang="en-US" dirty="0"/>
          </a:p>
        </p:txBody>
      </p:sp>
      <p:sp>
        <p:nvSpPr>
          <p:cNvPr id="3" name="Content Placeholder 2"/>
          <p:cNvSpPr>
            <a:spLocks noGrp="1"/>
          </p:cNvSpPr>
          <p:nvPr>
            <p:ph idx="1"/>
          </p:nvPr>
        </p:nvSpPr>
        <p:spPr>
          <a:xfrm>
            <a:off x="457200" y="1600200"/>
            <a:ext cx="8458200" cy="4876800"/>
          </a:xfrm>
        </p:spPr>
        <p:txBody>
          <a:bodyPr>
            <a:normAutofit lnSpcReduction="10000"/>
          </a:bodyPr>
          <a:lstStyle/>
          <a:p>
            <a:pPr>
              <a:spcAft>
                <a:spcPts val="600"/>
              </a:spcAft>
            </a:pPr>
            <a:r>
              <a:rPr lang="en-US" dirty="0" smtClean="0"/>
              <a:t>We’re really talking getting and retaining prospects, members, customers, investors</a:t>
            </a:r>
          </a:p>
          <a:p>
            <a:pPr>
              <a:spcAft>
                <a:spcPts val="600"/>
              </a:spcAft>
            </a:pPr>
            <a:r>
              <a:rPr lang="en-US" dirty="0" smtClean="0"/>
              <a:t>Social Media is just ONE piece of that puzzle</a:t>
            </a:r>
          </a:p>
          <a:p>
            <a:pPr>
              <a:spcAft>
                <a:spcPts val="600"/>
              </a:spcAft>
            </a:pPr>
            <a:r>
              <a:rPr lang="en-US" dirty="0" smtClean="0"/>
              <a:t>SEO and page rank used to be the big fad – so what happened?</a:t>
            </a:r>
          </a:p>
          <a:p>
            <a:pPr>
              <a:spcAft>
                <a:spcPts val="600"/>
              </a:spcAft>
            </a:pPr>
            <a:r>
              <a:rPr lang="en-US" dirty="0" smtClean="0"/>
              <a:t>Answer to all past and future questions – </a:t>
            </a:r>
          </a:p>
          <a:p>
            <a:pPr lvl="1">
              <a:spcAft>
                <a:spcPts val="600"/>
              </a:spcAft>
            </a:pPr>
            <a:r>
              <a:rPr lang="en-US" dirty="0" smtClean="0">
                <a:solidFill>
                  <a:srgbClr val="FF0000"/>
                </a:solidFill>
              </a:rPr>
              <a:t>Reinforcement, reinforcement, reinforcement (round-trip approach)</a:t>
            </a:r>
          </a:p>
          <a:p>
            <a:pPr>
              <a:spcAft>
                <a:spcPts val="600"/>
              </a:spcAft>
            </a:pPr>
            <a:r>
              <a:rPr lang="en-US" dirty="0" smtClean="0"/>
              <a:t>Integrate all your socials, videos, syndications, e-newsletters, data, SEF, metadata, content, and documents.</a:t>
            </a:r>
          </a:p>
          <a:p>
            <a:pPr>
              <a:spcAft>
                <a:spcPts val="600"/>
              </a:spcAft>
            </a:pPr>
            <a:r>
              <a:rPr lang="en-US" dirty="0" smtClean="0"/>
              <a:t>How? You’d better have a modern, powerful platform to do that. Choose wisely.</a:t>
            </a:r>
            <a:endParaRPr lang="en-US" dirty="0"/>
          </a:p>
        </p:txBody>
      </p:sp>
    </p:spTree>
    <p:extLst>
      <p:ext uri="{BB962C8B-B14F-4D97-AF65-F5344CB8AC3E}">
        <p14:creationId xmlns:p14="http://schemas.microsoft.com/office/powerpoint/2010/main" val="2134993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a:t>
            </a:r>
            <a:endParaRPr lang="en-US" dirty="0"/>
          </a:p>
        </p:txBody>
      </p:sp>
      <p:sp>
        <p:nvSpPr>
          <p:cNvPr id="3" name="Content Placeholder 2"/>
          <p:cNvSpPr>
            <a:spLocks noGrp="1"/>
          </p:cNvSpPr>
          <p:nvPr>
            <p:ph idx="1"/>
          </p:nvPr>
        </p:nvSpPr>
        <p:spPr>
          <a:xfrm>
            <a:off x="457200" y="1600200"/>
            <a:ext cx="8229600" cy="3733800"/>
          </a:xfrm>
        </p:spPr>
        <p:txBody>
          <a:bodyPr/>
          <a:lstStyle/>
          <a:p>
            <a:pPr>
              <a:spcAft>
                <a:spcPts val="1200"/>
              </a:spcAft>
            </a:pPr>
            <a:r>
              <a:rPr lang="en-US" dirty="0"/>
              <a:t>The platform for the next generation and emerging markets</a:t>
            </a:r>
          </a:p>
          <a:p>
            <a:pPr>
              <a:spcAft>
                <a:spcPts val="1200"/>
              </a:spcAft>
            </a:pPr>
            <a:r>
              <a:rPr lang="en-US" dirty="0"/>
              <a:t>Always with you</a:t>
            </a:r>
          </a:p>
          <a:p>
            <a:pPr>
              <a:spcAft>
                <a:spcPts val="1200"/>
              </a:spcAft>
            </a:pPr>
            <a:r>
              <a:rPr lang="en-US" dirty="0"/>
              <a:t>Knows where you are, who you know, what you’re </a:t>
            </a:r>
            <a:r>
              <a:rPr lang="en-US" dirty="0" smtClean="0"/>
              <a:t>doing</a:t>
            </a:r>
          </a:p>
          <a:p>
            <a:pPr>
              <a:spcAft>
                <a:spcPts val="1200"/>
              </a:spcAft>
            </a:pPr>
            <a:r>
              <a:rPr lang="en-US" dirty="0" smtClean="0"/>
              <a:t>Time-zone independent</a:t>
            </a:r>
          </a:p>
          <a:p>
            <a:pPr>
              <a:spcAft>
                <a:spcPts val="1200"/>
              </a:spcAft>
            </a:pPr>
            <a:r>
              <a:rPr lang="en-US" dirty="0" smtClean="0"/>
              <a:t>Is your site mobile? Do you know what that means?</a:t>
            </a:r>
            <a:endParaRPr lang="en-US" dirty="0"/>
          </a:p>
        </p:txBody>
      </p:sp>
    </p:spTree>
    <p:extLst>
      <p:ext uri="{BB962C8B-B14F-4D97-AF65-F5344CB8AC3E}">
        <p14:creationId xmlns:p14="http://schemas.microsoft.com/office/powerpoint/2010/main" val="606077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a:t>
            </a:r>
            <a:endParaRPr lang="en-US" dirty="0"/>
          </a:p>
        </p:txBody>
      </p:sp>
      <p:pic>
        <p:nvPicPr>
          <p:cNvPr id="4" name="Picture 5" descr="ms-mobile-adoption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324600" cy="487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810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IT-User Relationship</a:t>
            </a:r>
            <a:endParaRPr lang="en-US" dirty="0"/>
          </a:p>
        </p:txBody>
      </p:sp>
      <p:sp>
        <p:nvSpPr>
          <p:cNvPr id="4" name="Content Placeholder 3"/>
          <p:cNvSpPr>
            <a:spLocks noGrp="1"/>
          </p:cNvSpPr>
          <p:nvPr>
            <p:ph idx="1"/>
          </p:nvPr>
        </p:nvSpPr>
        <p:spPr/>
        <p:txBody>
          <a:bodyPr/>
          <a:lstStyle/>
          <a:p>
            <a:endParaRPr lang="en-US" dirty="0"/>
          </a:p>
        </p:txBody>
      </p:sp>
      <p:sp>
        <p:nvSpPr>
          <p:cNvPr id="6" name="Rectangle 7"/>
          <p:cNvSpPr>
            <a:spLocks/>
          </p:cNvSpPr>
          <p:nvPr/>
        </p:nvSpPr>
        <p:spPr bwMode="auto">
          <a:xfrm>
            <a:off x="661987" y="3446463"/>
            <a:ext cx="2489200" cy="571500"/>
          </a:xfrm>
          <a:prstGeom prst="rect">
            <a:avLst/>
          </a:prstGeom>
          <a:noFill/>
          <a:ln w="12700" cap="rnd">
            <a:noFill/>
            <a:round/>
            <a:headEnd/>
            <a:tailEnd/>
          </a:ln>
        </p:spPr>
        <p:txBody>
          <a:bodyPr lIns="38100" tIns="38100" rIns="38100" bIns="38100"/>
          <a:lstStyle/>
          <a:p>
            <a:pPr marL="152400" indent="-152400" algn="l">
              <a:spcBef>
                <a:spcPts val="400"/>
              </a:spcBef>
            </a:pPr>
            <a:r>
              <a:rPr lang="en-US" sz="2000" b="1">
                <a:solidFill>
                  <a:srgbClr val="003767"/>
                </a:solidFill>
                <a:latin typeface="Arial" charset="0"/>
                <a:cs typeface="Arial" charset="0"/>
                <a:sym typeface="Arial" charset="0"/>
              </a:rPr>
              <a:t>End Users</a:t>
            </a:r>
            <a:endParaRPr lang="en-US" sz="3200">
              <a:solidFill>
                <a:schemeClr val="tx1"/>
              </a:solidFill>
              <a:ea typeface="Gill Sans" charset="0"/>
              <a:cs typeface="Gill Sans" charset="0"/>
            </a:endParaRPr>
          </a:p>
          <a:p>
            <a:pPr marL="152400" indent="-152400" algn="l">
              <a:spcBef>
                <a:spcPts val="200"/>
              </a:spcBef>
            </a:pPr>
            <a:r>
              <a:rPr lang="en-US" sz="1200" b="1">
                <a:solidFill>
                  <a:srgbClr val="003767"/>
                </a:solidFill>
                <a:latin typeface="Arial" charset="0"/>
                <a:cs typeface="Arial" charset="0"/>
                <a:sym typeface="Arial" charset="0"/>
              </a:rPr>
              <a:t>(e.g. Excel “apps”)</a:t>
            </a:r>
          </a:p>
        </p:txBody>
      </p:sp>
      <p:sp>
        <p:nvSpPr>
          <p:cNvPr id="7" name="Rectangle 8"/>
          <p:cNvSpPr>
            <a:spLocks/>
          </p:cNvSpPr>
          <p:nvPr/>
        </p:nvSpPr>
        <p:spPr bwMode="auto">
          <a:xfrm>
            <a:off x="5919787" y="3457575"/>
            <a:ext cx="2527300" cy="571500"/>
          </a:xfrm>
          <a:prstGeom prst="rect">
            <a:avLst/>
          </a:prstGeom>
          <a:noFill/>
          <a:ln w="12700" cap="rnd">
            <a:noFill/>
            <a:round/>
            <a:headEnd/>
            <a:tailEnd/>
          </a:ln>
        </p:spPr>
        <p:txBody>
          <a:bodyPr lIns="38100" tIns="38100" rIns="38100" bIns="38100"/>
          <a:lstStyle/>
          <a:p>
            <a:pPr marL="152400" indent="-152400" algn="l">
              <a:spcBef>
                <a:spcPts val="400"/>
              </a:spcBef>
            </a:pPr>
            <a:r>
              <a:rPr lang="en-US" sz="2000" b="1">
                <a:solidFill>
                  <a:srgbClr val="003767"/>
                </a:solidFill>
                <a:latin typeface="Arial" charset="0"/>
                <a:cs typeface="Arial" charset="0"/>
                <a:sym typeface="Arial" charset="0"/>
              </a:rPr>
              <a:t>IT</a:t>
            </a:r>
            <a:endParaRPr lang="en-US" sz="3200">
              <a:solidFill>
                <a:schemeClr val="tx1"/>
              </a:solidFill>
              <a:ea typeface="Gill Sans" charset="0"/>
              <a:cs typeface="Gill Sans" charset="0"/>
            </a:endParaRPr>
          </a:p>
          <a:p>
            <a:pPr marL="152400" indent="-152400" algn="l">
              <a:spcBef>
                <a:spcPts val="200"/>
              </a:spcBef>
            </a:pPr>
            <a:r>
              <a:rPr lang="en-US" sz="1200" b="1">
                <a:solidFill>
                  <a:srgbClr val="003767"/>
                </a:solidFill>
                <a:latin typeface="Arial" charset="0"/>
                <a:cs typeface="Arial" charset="0"/>
                <a:sym typeface="Arial" charset="0"/>
              </a:rPr>
              <a:t>(scalable, maintainable, secure) </a:t>
            </a:r>
          </a:p>
        </p:txBody>
      </p:sp>
      <p:sp>
        <p:nvSpPr>
          <p:cNvPr id="8" name="AutoShape 9"/>
          <p:cNvSpPr>
            <a:spLocks/>
          </p:cNvSpPr>
          <p:nvPr/>
        </p:nvSpPr>
        <p:spPr bwMode="auto">
          <a:xfrm>
            <a:off x="2705100" y="2598738"/>
            <a:ext cx="3087687" cy="2276475"/>
          </a:xfrm>
          <a:custGeom>
            <a:avLst/>
            <a:gdLst>
              <a:gd name="T0" fmla="*/ 10800 w 21600"/>
              <a:gd name="T1" fmla="*/ 10800 h 21600"/>
            </a:gdLst>
            <a:ahLst/>
            <a:cxnLst>
              <a:cxn ang="0">
                <a:pos x="T0" y="T1"/>
              </a:cxn>
            </a:cxnLst>
            <a:rect l="0" t="0" r="r" b="b"/>
            <a:pathLst>
              <a:path w="21600" h="21600">
                <a:moveTo>
                  <a:pt x="0" y="3060"/>
                </a:moveTo>
                <a:lnTo>
                  <a:pt x="18585" y="20070"/>
                </a:lnTo>
                <a:lnTo>
                  <a:pt x="17824" y="21600"/>
                </a:lnTo>
                <a:lnTo>
                  <a:pt x="21600" y="20604"/>
                </a:lnTo>
                <a:lnTo>
                  <a:pt x="20866" y="15480"/>
                </a:lnTo>
                <a:lnTo>
                  <a:pt x="20106" y="17010"/>
                </a:lnTo>
                <a:lnTo>
                  <a:pt x="1521" y="0"/>
                </a:lnTo>
                <a:close/>
                <a:moveTo>
                  <a:pt x="0" y="3060"/>
                </a:moveTo>
              </a:path>
            </a:pathLst>
          </a:custGeom>
          <a:gradFill rotWithShape="0">
            <a:gsLst>
              <a:gs pos="0">
                <a:srgbClr val="395294"/>
              </a:gs>
              <a:gs pos="100000">
                <a:srgbClr val="2C3E6F"/>
              </a:gs>
            </a:gsLst>
            <a:lin ang="18180000" scaled="1"/>
          </a:gradFill>
          <a:ln w="9525" cap="flat">
            <a:solidFill>
              <a:srgbClr val="43578B"/>
            </a:solidFill>
            <a:prstDash val="solid"/>
            <a:round/>
            <a:headEnd type="none" w="med" len="med"/>
            <a:tailEnd type="none" w="med" len="med"/>
          </a:ln>
          <a:effectLst>
            <a:outerShdw dist="23000" dir="5400000" algn="ctr" rotWithShape="0">
              <a:srgbClr val="000000">
                <a:alpha val="34998"/>
              </a:srgbClr>
            </a:outerShdw>
          </a:effectLst>
        </p:spPr>
        <p:txBody>
          <a:bodyPr lIns="0" tIns="0" rIns="0" bIns="0"/>
          <a:lstStyle/>
          <a:p>
            <a:pPr>
              <a:defRPr/>
            </a:pPr>
            <a:endParaRPr lang="en-US"/>
          </a:p>
        </p:txBody>
      </p:sp>
      <p:sp>
        <p:nvSpPr>
          <p:cNvPr id="9" name="AutoShape 10"/>
          <p:cNvSpPr>
            <a:spLocks/>
          </p:cNvSpPr>
          <p:nvPr/>
        </p:nvSpPr>
        <p:spPr bwMode="auto">
          <a:xfrm>
            <a:off x="2673350" y="2582863"/>
            <a:ext cx="3121025" cy="2235200"/>
          </a:xfrm>
          <a:custGeom>
            <a:avLst/>
            <a:gdLst>
              <a:gd name="T0" fmla="*/ 10800 w 21600"/>
              <a:gd name="T1" fmla="*/ 10800 h 21600"/>
            </a:gdLst>
            <a:ahLst/>
            <a:cxnLst>
              <a:cxn ang="0">
                <a:pos x="T0" y="T1"/>
              </a:cxn>
            </a:cxnLst>
            <a:rect l="0" t="0" r="r" b="b"/>
            <a:pathLst>
              <a:path w="21600" h="21600">
                <a:moveTo>
                  <a:pt x="0" y="18448"/>
                </a:moveTo>
                <a:lnTo>
                  <a:pt x="18609" y="1576"/>
                </a:lnTo>
                <a:lnTo>
                  <a:pt x="17876" y="0"/>
                </a:lnTo>
                <a:lnTo>
                  <a:pt x="21600" y="1106"/>
                </a:lnTo>
                <a:lnTo>
                  <a:pt x="20809" y="6305"/>
                </a:lnTo>
                <a:lnTo>
                  <a:pt x="20076" y="4729"/>
                </a:lnTo>
                <a:lnTo>
                  <a:pt x="1466" y="21600"/>
                </a:lnTo>
                <a:close/>
                <a:moveTo>
                  <a:pt x="0" y="18448"/>
                </a:moveTo>
              </a:path>
            </a:pathLst>
          </a:custGeom>
          <a:gradFill rotWithShape="0">
            <a:gsLst>
              <a:gs pos="0">
                <a:srgbClr val="FFB601"/>
              </a:gs>
              <a:gs pos="100000">
                <a:srgbClr val="C28A00"/>
              </a:gs>
            </a:gsLst>
            <a:lin ang="3420000" scaled="1"/>
          </a:gradFill>
          <a:ln w="9525" cap="flat">
            <a:solidFill>
              <a:srgbClr val="FEB603"/>
            </a:solidFill>
            <a:prstDash val="solid"/>
            <a:round/>
            <a:headEnd type="none" w="med" len="med"/>
            <a:tailEnd type="none" w="med" len="med"/>
          </a:ln>
          <a:effectLst>
            <a:outerShdw dist="23000" dir="5400000" algn="ctr" rotWithShape="0">
              <a:srgbClr val="000000">
                <a:alpha val="34998"/>
              </a:srgbClr>
            </a:outerShdw>
          </a:effectLst>
        </p:spPr>
        <p:txBody>
          <a:bodyPr lIns="0" tIns="0" rIns="0" bIns="0"/>
          <a:lstStyle/>
          <a:p>
            <a:pPr>
              <a:defRPr/>
            </a:pPr>
            <a:endParaRPr lang="en-US"/>
          </a:p>
        </p:txBody>
      </p:sp>
      <p:sp>
        <p:nvSpPr>
          <p:cNvPr id="10" name="Rectangle 11"/>
          <p:cNvSpPr>
            <a:spLocks/>
          </p:cNvSpPr>
          <p:nvPr/>
        </p:nvSpPr>
        <p:spPr bwMode="auto">
          <a:xfrm rot="-1920000">
            <a:off x="1482725" y="4846638"/>
            <a:ext cx="1384300" cy="342900"/>
          </a:xfrm>
          <a:prstGeom prst="rect">
            <a:avLst/>
          </a:prstGeom>
          <a:noFill/>
          <a:ln w="12700" cap="rnd">
            <a:noFill/>
            <a:round/>
            <a:headEnd/>
            <a:tailEnd/>
          </a:ln>
        </p:spPr>
        <p:txBody>
          <a:bodyPr lIns="38100" tIns="38100" rIns="38100" bIns="38100"/>
          <a:lstStyle/>
          <a:p>
            <a:pPr algn="r"/>
            <a:r>
              <a:rPr lang="en-US" sz="1800">
                <a:solidFill>
                  <a:schemeClr val="tx1"/>
                </a:solidFill>
                <a:latin typeface="Gill Sans MT Bold" charset="0"/>
                <a:ea typeface="Gill Sans MT Bold" charset="0"/>
                <a:cs typeface="Gill Sans MT Bold" charset="0"/>
                <a:sym typeface="Gill Sans MT Bold" charset="0"/>
              </a:rPr>
              <a:t>Reliability</a:t>
            </a:r>
          </a:p>
        </p:txBody>
      </p:sp>
      <p:sp>
        <p:nvSpPr>
          <p:cNvPr id="11" name="Rectangle 12"/>
          <p:cNvSpPr>
            <a:spLocks/>
          </p:cNvSpPr>
          <p:nvPr/>
        </p:nvSpPr>
        <p:spPr bwMode="auto">
          <a:xfrm rot="2039999">
            <a:off x="1666875" y="2290763"/>
            <a:ext cx="1485900" cy="342900"/>
          </a:xfrm>
          <a:prstGeom prst="rect">
            <a:avLst/>
          </a:prstGeom>
          <a:noFill/>
          <a:ln w="12700" cap="rnd">
            <a:noFill/>
            <a:round/>
            <a:headEnd/>
            <a:tailEnd/>
          </a:ln>
        </p:spPr>
        <p:txBody>
          <a:bodyPr lIns="38100" tIns="38100" rIns="38100" bIns="38100"/>
          <a:lstStyle/>
          <a:p>
            <a:pPr algn="l"/>
            <a:r>
              <a:rPr lang="en-US" sz="1800">
                <a:solidFill>
                  <a:schemeClr val="tx1"/>
                </a:solidFill>
                <a:latin typeface="Gill Sans MT Bold" charset="0"/>
                <a:ea typeface="Gill Sans MT Bold" charset="0"/>
                <a:cs typeface="Gill Sans MT Bold" charset="0"/>
                <a:sym typeface="Gill Sans MT Bold" charset="0"/>
              </a:rPr>
              <a:t>Flexibility</a:t>
            </a:r>
          </a:p>
        </p:txBody>
      </p:sp>
      <p:sp>
        <p:nvSpPr>
          <p:cNvPr id="12" name="AutoShape 13"/>
          <p:cNvSpPr>
            <a:spLocks/>
          </p:cNvSpPr>
          <p:nvPr/>
        </p:nvSpPr>
        <p:spPr bwMode="auto">
          <a:xfrm>
            <a:off x="2414587" y="5765800"/>
            <a:ext cx="3733800" cy="228600"/>
          </a:xfrm>
          <a:prstGeom prst="rightArrow">
            <a:avLst>
              <a:gd name="adj1" fmla="val 50000"/>
              <a:gd name="adj2" fmla="val 50134"/>
            </a:avLst>
          </a:prstGeom>
          <a:solidFill>
            <a:srgbClr val="3891A7"/>
          </a:solidFill>
          <a:ln w="25400">
            <a:solidFill>
              <a:srgbClr val="286979"/>
            </a:solidFill>
            <a:round/>
            <a:headEnd/>
            <a:tailEnd/>
          </a:ln>
        </p:spPr>
        <p:txBody>
          <a:bodyPr lIns="0" tIns="0" rIns="0" bIns="0"/>
          <a:lstStyle/>
          <a:p>
            <a:endParaRPr lang="en-US"/>
          </a:p>
        </p:txBody>
      </p:sp>
      <p:sp>
        <p:nvSpPr>
          <p:cNvPr id="13" name="Rectangle 14"/>
          <p:cNvSpPr>
            <a:spLocks/>
          </p:cNvSpPr>
          <p:nvPr/>
        </p:nvSpPr>
        <p:spPr bwMode="auto">
          <a:xfrm>
            <a:off x="3059112" y="6070600"/>
            <a:ext cx="2489200" cy="254000"/>
          </a:xfrm>
          <a:prstGeom prst="rect">
            <a:avLst/>
          </a:prstGeom>
          <a:noFill/>
          <a:ln w="12700" cap="rnd">
            <a:noFill/>
            <a:round/>
            <a:headEnd/>
            <a:tailEnd/>
          </a:ln>
        </p:spPr>
        <p:txBody>
          <a:bodyPr lIns="38100" tIns="38100" rIns="38100" bIns="38100"/>
          <a:lstStyle/>
          <a:p>
            <a:pPr marL="152400" indent="-152400">
              <a:spcBef>
                <a:spcPts val="200"/>
              </a:spcBef>
            </a:pPr>
            <a:r>
              <a:rPr lang="en-US" sz="1200" b="1">
                <a:solidFill>
                  <a:srgbClr val="003767"/>
                </a:solidFill>
                <a:latin typeface="Arial" charset="0"/>
                <a:cs typeface="Arial" charset="0"/>
                <a:sym typeface="Arial" charset="0"/>
              </a:rPr>
              <a:t>Time-to-market</a:t>
            </a:r>
          </a:p>
        </p:txBody>
      </p:sp>
    </p:spTree>
    <p:extLst>
      <p:ext uri="{BB962C8B-B14F-4D97-AF65-F5344CB8AC3E}">
        <p14:creationId xmlns:p14="http://schemas.microsoft.com/office/powerpoint/2010/main" val="17539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Not to Sleep During This</a:t>
            </a:r>
            <a:endParaRPr lang="en-US" dirty="0"/>
          </a:p>
        </p:txBody>
      </p:sp>
      <p:sp>
        <p:nvSpPr>
          <p:cNvPr id="3" name="Content Placeholder 2"/>
          <p:cNvSpPr>
            <a:spLocks noGrp="1"/>
          </p:cNvSpPr>
          <p:nvPr>
            <p:ph idx="1"/>
          </p:nvPr>
        </p:nvSpPr>
        <p:spPr/>
        <p:txBody>
          <a:bodyPr/>
          <a:lstStyle/>
          <a:p>
            <a:r>
              <a:rPr lang="en-US" dirty="0" smtClean="0"/>
              <a:t>Information Technology changes have caused a sea change in low-cost, easy-to-use organizational workflows</a:t>
            </a:r>
          </a:p>
          <a:p>
            <a:r>
              <a:rPr lang="en-US" dirty="0" smtClean="0"/>
              <a:t>If you believe information technology should be a net benefit in time and energy rather than a net loss, then… if it’s not, re-think what you’re doing.</a:t>
            </a:r>
          </a:p>
          <a:p>
            <a:r>
              <a:rPr lang="en-US" dirty="0" smtClean="0"/>
              <a:t>The simultaneous need for both strict independence and privacy, along with opt-in capability for collaboration, has traditionally been a difficult problem.</a:t>
            </a:r>
          </a:p>
          <a:p>
            <a:r>
              <a:rPr lang="en-US" dirty="0" smtClean="0"/>
              <a:t>Recent developments in online information technology make this a solvable problem.</a:t>
            </a:r>
          </a:p>
          <a:p>
            <a:r>
              <a:rPr lang="en-US" dirty="0" smtClean="0"/>
              <a:t>SMOs couldn’t play this game before; now they can.</a:t>
            </a:r>
          </a:p>
          <a:p>
            <a:endParaRPr lang="en-US" dirty="0"/>
          </a:p>
        </p:txBody>
      </p:sp>
    </p:spTree>
    <p:extLst>
      <p:ext uri="{BB962C8B-B14F-4D97-AF65-F5344CB8AC3E}">
        <p14:creationId xmlns:p14="http://schemas.microsoft.com/office/powerpoint/2010/main" val="2661987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Mashups</a:t>
            </a:r>
            <a:r>
              <a:rPr lang="en-US" dirty="0" smtClean="0"/>
              <a:t> Are the New Relationship Model</a:t>
            </a:r>
            <a:endParaRPr lang="en-US" dirty="0"/>
          </a:p>
        </p:txBody>
      </p:sp>
      <p:sp>
        <p:nvSpPr>
          <p:cNvPr id="11" name="Content Placeholder 10"/>
          <p:cNvSpPr>
            <a:spLocks noGrp="1"/>
          </p:cNvSpPr>
          <p:nvPr>
            <p:ph idx="1"/>
          </p:nvPr>
        </p:nvSpPr>
        <p:spPr/>
        <p:txBody>
          <a:bodyPr/>
          <a:lstStyle/>
          <a:p>
            <a:pPr marL="0" indent="0">
              <a:buNone/>
            </a:pPr>
            <a:endParaRPr lang="en-US" dirty="0"/>
          </a:p>
        </p:txBody>
      </p:sp>
      <p:sp>
        <p:nvSpPr>
          <p:cNvPr id="13" name="Rectangle 7"/>
          <p:cNvSpPr>
            <a:spLocks/>
          </p:cNvSpPr>
          <p:nvPr/>
        </p:nvSpPr>
        <p:spPr bwMode="auto">
          <a:xfrm>
            <a:off x="685800" y="3167063"/>
            <a:ext cx="2489200" cy="571500"/>
          </a:xfrm>
          <a:prstGeom prst="rect">
            <a:avLst/>
          </a:prstGeom>
          <a:noFill/>
          <a:ln w="12700" cap="rnd">
            <a:noFill/>
            <a:round/>
            <a:headEnd/>
            <a:tailEnd/>
          </a:ln>
        </p:spPr>
        <p:txBody>
          <a:bodyPr lIns="38100" tIns="38100" rIns="38100" bIns="38100"/>
          <a:lstStyle/>
          <a:p>
            <a:pPr marL="152400" indent="-152400" algn="l">
              <a:spcBef>
                <a:spcPts val="400"/>
              </a:spcBef>
            </a:pPr>
            <a:r>
              <a:rPr lang="en-US" sz="2000" b="1" dirty="0">
                <a:solidFill>
                  <a:srgbClr val="003767"/>
                </a:solidFill>
                <a:latin typeface="Arial" charset="0"/>
                <a:cs typeface="Arial" charset="0"/>
                <a:sym typeface="Arial" charset="0"/>
              </a:rPr>
              <a:t>End Users</a:t>
            </a:r>
            <a:endParaRPr lang="en-US" sz="3200" dirty="0">
              <a:solidFill>
                <a:schemeClr val="tx1"/>
              </a:solidFill>
              <a:ea typeface="Gill Sans" charset="0"/>
              <a:cs typeface="Gill Sans" charset="0"/>
            </a:endParaRPr>
          </a:p>
          <a:p>
            <a:pPr marL="152400" indent="-152400" algn="l">
              <a:spcBef>
                <a:spcPts val="200"/>
              </a:spcBef>
            </a:pPr>
            <a:r>
              <a:rPr lang="en-US" sz="1200" b="1" dirty="0">
                <a:solidFill>
                  <a:srgbClr val="003767"/>
                </a:solidFill>
                <a:latin typeface="Arial" charset="0"/>
                <a:cs typeface="Arial" charset="0"/>
                <a:sym typeface="Arial" charset="0"/>
              </a:rPr>
              <a:t>(e.g. Excel “apps”)</a:t>
            </a:r>
          </a:p>
        </p:txBody>
      </p:sp>
      <p:sp>
        <p:nvSpPr>
          <p:cNvPr id="14" name="Rectangle 8"/>
          <p:cNvSpPr>
            <a:spLocks/>
          </p:cNvSpPr>
          <p:nvPr/>
        </p:nvSpPr>
        <p:spPr bwMode="auto">
          <a:xfrm>
            <a:off x="5943600" y="3178175"/>
            <a:ext cx="2527300" cy="571500"/>
          </a:xfrm>
          <a:prstGeom prst="rect">
            <a:avLst/>
          </a:prstGeom>
          <a:noFill/>
          <a:ln w="12700" cap="rnd">
            <a:noFill/>
            <a:round/>
            <a:headEnd/>
            <a:tailEnd/>
          </a:ln>
        </p:spPr>
        <p:txBody>
          <a:bodyPr lIns="38100" tIns="38100" rIns="38100" bIns="38100"/>
          <a:lstStyle/>
          <a:p>
            <a:pPr marL="152400" indent="-152400" algn="l">
              <a:spcBef>
                <a:spcPts val="400"/>
              </a:spcBef>
            </a:pPr>
            <a:r>
              <a:rPr lang="en-US" sz="2000" b="1" dirty="0">
                <a:solidFill>
                  <a:srgbClr val="003767"/>
                </a:solidFill>
                <a:latin typeface="Arial" charset="0"/>
                <a:cs typeface="Arial" charset="0"/>
                <a:sym typeface="Arial" charset="0"/>
              </a:rPr>
              <a:t>IT</a:t>
            </a:r>
            <a:endParaRPr lang="en-US" sz="3200" dirty="0">
              <a:solidFill>
                <a:schemeClr val="tx1"/>
              </a:solidFill>
              <a:ea typeface="Gill Sans" charset="0"/>
              <a:cs typeface="Gill Sans" charset="0"/>
            </a:endParaRPr>
          </a:p>
          <a:p>
            <a:pPr marL="152400" indent="-152400" algn="l">
              <a:spcBef>
                <a:spcPts val="200"/>
              </a:spcBef>
            </a:pPr>
            <a:r>
              <a:rPr lang="en-US" sz="1200" b="1" dirty="0">
                <a:solidFill>
                  <a:srgbClr val="003767"/>
                </a:solidFill>
                <a:latin typeface="Arial" charset="0"/>
                <a:cs typeface="Arial" charset="0"/>
                <a:sym typeface="Arial" charset="0"/>
              </a:rPr>
              <a:t>(scalable, maintainable, secure) </a:t>
            </a:r>
          </a:p>
        </p:txBody>
      </p:sp>
      <p:sp>
        <p:nvSpPr>
          <p:cNvPr id="15" name="AutoShape 9"/>
          <p:cNvSpPr>
            <a:spLocks/>
          </p:cNvSpPr>
          <p:nvPr/>
        </p:nvSpPr>
        <p:spPr bwMode="auto">
          <a:xfrm>
            <a:off x="2238375" y="3579813"/>
            <a:ext cx="3705225" cy="693737"/>
          </a:xfrm>
          <a:prstGeom prst="leftRightArrow">
            <a:avLst>
              <a:gd name="adj1" fmla="val 50000"/>
              <a:gd name="adj2" fmla="val 49973"/>
            </a:avLst>
          </a:prstGeom>
          <a:gradFill rotWithShape="0">
            <a:gsLst>
              <a:gs pos="0">
                <a:srgbClr val="395294"/>
              </a:gs>
              <a:gs pos="100000">
                <a:srgbClr val="2C3E6F"/>
              </a:gs>
            </a:gsLst>
            <a:lin ang="5400000" scaled="1"/>
          </a:gradFill>
          <a:ln w="9525" cap="flat">
            <a:solidFill>
              <a:srgbClr val="43578B"/>
            </a:solidFill>
            <a:prstDash val="solid"/>
            <a:round/>
            <a:headEnd type="none" w="med" len="med"/>
            <a:tailEnd type="none" w="med" len="med"/>
          </a:ln>
          <a:effectLst>
            <a:outerShdw dist="23000" dir="5400000" algn="ctr" rotWithShape="0">
              <a:srgbClr val="000000">
                <a:alpha val="34998"/>
              </a:srgbClr>
            </a:outerShdw>
          </a:effectLst>
        </p:spPr>
        <p:txBody>
          <a:bodyPr lIns="0" tIns="0" rIns="0" bIns="0"/>
          <a:lstStyle/>
          <a:p>
            <a:pPr>
              <a:defRPr/>
            </a:pPr>
            <a:endParaRPr lang="en-US"/>
          </a:p>
        </p:txBody>
      </p:sp>
      <p:sp>
        <p:nvSpPr>
          <p:cNvPr id="16" name="AutoShape 10"/>
          <p:cNvSpPr>
            <a:spLocks/>
          </p:cNvSpPr>
          <p:nvPr/>
        </p:nvSpPr>
        <p:spPr bwMode="auto">
          <a:xfrm>
            <a:off x="2243138" y="2819400"/>
            <a:ext cx="3700462" cy="692150"/>
          </a:xfrm>
          <a:prstGeom prst="leftRightArrow">
            <a:avLst>
              <a:gd name="adj1" fmla="val 50000"/>
              <a:gd name="adj2" fmla="val 50072"/>
            </a:avLst>
          </a:prstGeom>
          <a:gradFill rotWithShape="0">
            <a:gsLst>
              <a:gs pos="0">
                <a:srgbClr val="FFB601"/>
              </a:gs>
              <a:gs pos="100000">
                <a:srgbClr val="C28A00"/>
              </a:gs>
            </a:gsLst>
            <a:lin ang="5400000" scaled="1"/>
          </a:gradFill>
          <a:ln w="9525" cap="flat">
            <a:solidFill>
              <a:srgbClr val="FEB603"/>
            </a:solidFill>
            <a:prstDash val="solid"/>
            <a:round/>
            <a:headEnd type="none" w="med" len="med"/>
            <a:tailEnd type="none" w="med" len="med"/>
          </a:ln>
          <a:effectLst>
            <a:outerShdw dist="23000" dir="5400000" algn="ctr" rotWithShape="0">
              <a:srgbClr val="000000">
                <a:alpha val="34998"/>
              </a:srgbClr>
            </a:outerShdw>
          </a:effectLst>
        </p:spPr>
        <p:txBody>
          <a:bodyPr lIns="0" tIns="0" rIns="0" bIns="0"/>
          <a:lstStyle/>
          <a:p>
            <a:pPr>
              <a:defRPr/>
            </a:pPr>
            <a:endParaRPr lang="en-US"/>
          </a:p>
        </p:txBody>
      </p:sp>
      <p:sp>
        <p:nvSpPr>
          <p:cNvPr id="17" name="Rectangle 11"/>
          <p:cNvSpPr>
            <a:spLocks/>
          </p:cNvSpPr>
          <p:nvPr/>
        </p:nvSpPr>
        <p:spPr bwMode="auto">
          <a:xfrm>
            <a:off x="3427413" y="3746500"/>
            <a:ext cx="1384300" cy="342900"/>
          </a:xfrm>
          <a:prstGeom prst="rect">
            <a:avLst/>
          </a:prstGeom>
          <a:noFill/>
          <a:ln w="12700" cap="rnd">
            <a:noFill/>
            <a:round/>
            <a:headEnd/>
            <a:tailEnd/>
          </a:ln>
        </p:spPr>
        <p:txBody>
          <a:bodyPr lIns="38100" tIns="38100" rIns="38100" bIns="38100"/>
          <a:lstStyle/>
          <a:p>
            <a:r>
              <a:rPr lang="en-US" sz="1800">
                <a:solidFill>
                  <a:srgbClr val="0C0C0C"/>
                </a:solidFill>
                <a:latin typeface="Gill Sans MT Bold" charset="0"/>
                <a:ea typeface="Gill Sans MT Bold" charset="0"/>
                <a:cs typeface="Gill Sans MT Bold" charset="0"/>
                <a:sym typeface="Gill Sans MT Bold" charset="0"/>
              </a:rPr>
              <a:t>Flexibility</a:t>
            </a:r>
          </a:p>
        </p:txBody>
      </p:sp>
      <p:sp>
        <p:nvSpPr>
          <p:cNvPr id="18" name="Rectangle 12"/>
          <p:cNvSpPr>
            <a:spLocks/>
          </p:cNvSpPr>
          <p:nvPr/>
        </p:nvSpPr>
        <p:spPr bwMode="auto">
          <a:xfrm>
            <a:off x="3427413" y="2984500"/>
            <a:ext cx="1384300" cy="342900"/>
          </a:xfrm>
          <a:prstGeom prst="rect">
            <a:avLst/>
          </a:prstGeom>
          <a:noFill/>
          <a:ln w="12700" cap="rnd">
            <a:noFill/>
            <a:round/>
            <a:headEnd/>
            <a:tailEnd/>
          </a:ln>
        </p:spPr>
        <p:txBody>
          <a:bodyPr lIns="38100" tIns="38100" rIns="38100" bIns="38100"/>
          <a:lstStyle/>
          <a:p>
            <a:r>
              <a:rPr lang="en-US" sz="1800">
                <a:solidFill>
                  <a:srgbClr val="0C0C0C"/>
                </a:solidFill>
                <a:latin typeface="Gill Sans MT Bold" charset="0"/>
                <a:ea typeface="Gill Sans MT Bold" charset="0"/>
                <a:cs typeface="Gill Sans MT Bold" charset="0"/>
                <a:sym typeface="Gill Sans MT Bold" charset="0"/>
              </a:rPr>
              <a:t>Reliability</a:t>
            </a:r>
          </a:p>
        </p:txBody>
      </p:sp>
    </p:spTree>
    <p:extLst>
      <p:ext uri="{BB962C8B-B14F-4D97-AF65-F5344CB8AC3E}">
        <p14:creationId xmlns:p14="http://schemas.microsoft.com/office/powerpoint/2010/main" val="175397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Threshold Problem</a:t>
            </a:r>
            <a:endParaRPr lang="en-US" dirty="0"/>
          </a:p>
        </p:txBody>
      </p:sp>
      <p:sp>
        <p:nvSpPr>
          <p:cNvPr id="3" name="Content Placeholder 2"/>
          <p:cNvSpPr>
            <a:spLocks noGrp="1"/>
          </p:cNvSpPr>
          <p:nvPr>
            <p:ph idx="1"/>
          </p:nvPr>
        </p:nvSpPr>
        <p:spPr>
          <a:xfrm>
            <a:off x="457200" y="1600200"/>
            <a:ext cx="8229600" cy="4572000"/>
          </a:xfrm>
        </p:spPr>
        <p:txBody>
          <a:bodyPr/>
          <a:lstStyle/>
          <a:p>
            <a:pPr>
              <a:spcAft>
                <a:spcPts val="600"/>
              </a:spcAft>
            </a:pPr>
            <a:r>
              <a:rPr lang="en-US" dirty="0" smtClean="0"/>
              <a:t>SMO technology must be “small-footprint”:</a:t>
            </a:r>
          </a:p>
          <a:p>
            <a:pPr lvl="1">
              <a:spcAft>
                <a:spcPts val="600"/>
              </a:spcAft>
            </a:pPr>
            <a:r>
              <a:rPr lang="en-US" dirty="0" smtClean="0"/>
              <a:t>Affordable</a:t>
            </a:r>
          </a:p>
          <a:p>
            <a:pPr lvl="1">
              <a:spcAft>
                <a:spcPts val="600"/>
              </a:spcAft>
            </a:pPr>
            <a:r>
              <a:rPr lang="en-US" dirty="0" smtClean="0"/>
              <a:t>Learning and use time must net to the bottom line (IT is an non- CAPEX investment, not a  depreciated sunk cost)</a:t>
            </a:r>
          </a:p>
          <a:p>
            <a:pPr lvl="1">
              <a:spcAft>
                <a:spcPts val="600"/>
              </a:spcAft>
            </a:pPr>
            <a:r>
              <a:rPr lang="en-US" dirty="0" smtClean="0"/>
              <a:t>Dumb-to-be-smart rather than smart-to-be-dumb</a:t>
            </a:r>
          </a:p>
          <a:p>
            <a:pPr lvl="1">
              <a:spcAft>
                <a:spcPts val="600"/>
              </a:spcAft>
            </a:pPr>
            <a:r>
              <a:rPr lang="en-US" dirty="0"/>
              <a:t>S</a:t>
            </a:r>
            <a:r>
              <a:rPr lang="en-US" dirty="0" smtClean="0"/>
              <a:t>elf-maintainable</a:t>
            </a:r>
          </a:p>
          <a:p>
            <a:pPr lvl="1">
              <a:spcAft>
                <a:spcPts val="600"/>
              </a:spcAft>
            </a:pPr>
            <a:r>
              <a:rPr lang="en-US" dirty="0" smtClean="0"/>
              <a:t>Mobile and 24/7 available</a:t>
            </a:r>
          </a:p>
          <a:p>
            <a:pPr>
              <a:spcAft>
                <a:spcPts val="600"/>
              </a:spcAft>
            </a:pPr>
            <a:r>
              <a:rPr lang="en-US" dirty="0" smtClean="0"/>
              <a:t>The evolution of technology can now meet this standard, bringing greater equality to the SMO ability to control the message and operations, and to get the message out.</a:t>
            </a:r>
            <a:endParaRPr lang="en-US" dirty="0"/>
          </a:p>
        </p:txBody>
      </p:sp>
    </p:spTree>
    <p:extLst>
      <p:ext uri="{BB962C8B-B14F-4D97-AF65-F5344CB8AC3E}">
        <p14:creationId xmlns:p14="http://schemas.microsoft.com/office/powerpoint/2010/main" val="3516792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Web2.open … Now!?</a:t>
            </a:r>
            <a:endParaRPr lang="en-US" dirty="0"/>
          </a:p>
        </p:txBody>
      </p:sp>
      <p:sp>
        <p:nvSpPr>
          <p:cNvPr id="3" name="Subtitle 2"/>
          <p:cNvSpPr>
            <a:spLocks noGrp="1"/>
          </p:cNvSpPr>
          <p:nvPr>
            <p:ph type="subTitle" idx="1"/>
          </p:nvPr>
        </p:nvSpPr>
        <p:spPr>
          <a:xfrm>
            <a:off x="685800" y="3505200"/>
            <a:ext cx="6858000" cy="1752600"/>
          </a:xfrm>
        </p:spPr>
        <p:txBody>
          <a:bodyPr/>
          <a:lstStyle/>
          <a:p>
            <a:r>
              <a:rPr lang="en-US" dirty="0" smtClean="0"/>
              <a:t>Compelling Benefits and Your Role</a:t>
            </a:r>
            <a:endParaRPr lang="en-US" dirty="0"/>
          </a:p>
        </p:txBody>
      </p:sp>
    </p:spTree>
    <p:extLst>
      <p:ext uri="{BB962C8B-B14F-4D97-AF65-F5344CB8AC3E}">
        <p14:creationId xmlns:p14="http://schemas.microsoft.com/office/powerpoint/2010/main" val="937928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2.Open – What Is It?</a:t>
            </a:r>
            <a:endParaRPr lang="en-US" dirty="0"/>
          </a:p>
        </p:txBody>
      </p:sp>
      <p:sp>
        <p:nvSpPr>
          <p:cNvPr id="3" name="Content Placeholder 2"/>
          <p:cNvSpPr>
            <a:spLocks noGrp="1"/>
          </p:cNvSpPr>
          <p:nvPr>
            <p:ph idx="1"/>
          </p:nvPr>
        </p:nvSpPr>
        <p:spPr>
          <a:xfrm>
            <a:off x="457200" y="1600200"/>
            <a:ext cx="8229600" cy="3429000"/>
          </a:xfrm>
        </p:spPr>
        <p:txBody>
          <a:bodyPr>
            <a:normAutofit lnSpcReduction="10000"/>
          </a:bodyPr>
          <a:lstStyle/>
          <a:p>
            <a:pPr>
              <a:spcAft>
                <a:spcPts val="600"/>
              </a:spcAft>
            </a:pPr>
            <a:r>
              <a:rPr lang="en-US" dirty="0" smtClean="0"/>
              <a:t>A framework for implementing disruptive technologies</a:t>
            </a:r>
          </a:p>
          <a:p>
            <a:pPr>
              <a:spcAft>
                <a:spcPts val="600"/>
              </a:spcAft>
            </a:pPr>
            <a:r>
              <a:rPr lang="en-US" dirty="0" smtClean="0"/>
              <a:t>SMO-affordable</a:t>
            </a:r>
          </a:p>
          <a:p>
            <a:pPr>
              <a:spcAft>
                <a:spcPts val="600"/>
              </a:spcAft>
            </a:pPr>
            <a:r>
              <a:rPr lang="en-US" dirty="0" smtClean="0"/>
              <a:t>SMO-maintainable</a:t>
            </a:r>
          </a:p>
          <a:p>
            <a:pPr>
              <a:spcAft>
                <a:spcPts val="600"/>
              </a:spcAft>
            </a:pPr>
            <a:r>
              <a:rPr lang="en-US" dirty="0" smtClean="0"/>
              <a:t>Scalable</a:t>
            </a:r>
          </a:p>
          <a:p>
            <a:pPr>
              <a:spcAft>
                <a:spcPts val="600"/>
              </a:spcAft>
            </a:pPr>
            <a:r>
              <a:rPr lang="en-US" dirty="0" smtClean="0"/>
              <a:t>Secure and robust</a:t>
            </a:r>
          </a:p>
          <a:p>
            <a:pPr>
              <a:spcAft>
                <a:spcPts val="600"/>
              </a:spcAft>
            </a:pPr>
            <a:r>
              <a:rPr lang="en-US" dirty="0" smtClean="0"/>
              <a:t>Flexible and extensible</a:t>
            </a:r>
          </a:p>
          <a:p>
            <a:pPr>
              <a:spcAft>
                <a:spcPts val="600"/>
              </a:spcAft>
            </a:pPr>
            <a:r>
              <a:rPr lang="en-US" dirty="0" smtClean="0"/>
              <a:t>Supportive community in lieu of paid support</a:t>
            </a:r>
            <a:endParaRPr lang="en-US" dirty="0"/>
          </a:p>
        </p:txBody>
      </p:sp>
    </p:spTree>
    <p:extLst>
      <p:ext uri="{BB962C8B-B14F-4D97-AF65-F5344CB8AC3E}">
        <p14:creationId xmlns:p14="http://schemas.microsoft.com/office/powerpoint/2010/main" val="625271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2.Open – What’s “In the Box”?</a:t>
            </a:r>
            <a:endParaRPr lang="en-US" dirty="0"/>
          </a:p>
        </p:txBody>
      </p:sp>
      <p:sp>
        <p:nvSpPr>
          <p:cNvPr id="3" name="Content Placeholder 2"/>
          <p:cNvSpPr>
            <a:spLocks noGrp="1"/>
          </p:cNvSpPr>
          <p:nvPr>
            <p:ph idx="1"/>
          </p:nvPr>
        </p:nvSpPr>
        <p:spPr>
          <a:xfrm>
            <a:off x="457200" y="1600200"/>
            <a:ext cx="8382000" cy="4724400"/>
          </a:xfrm>
        </p:spPr>
        <p:txBody>
          <a:bodyPr>
            <a:normAutofit/>
          </a:bodyPr>
          <a:lstStyle/>
          <a:p>
            <a:pPr>
              <a:spcAft>
                <a:spcPts val="600"/>
              </a:spcAft>
            </a:pPr>
            <a:r>
              <a:rPr lang="en-US" dirty="0" smtClean="0"/>
              <a:t>Free software under GPL2 or Creative Commons Licenses</a:t>
            </a:r>
          </a:p>
          <a:p>
            <a:pPr>
              <a:spcAft>
                <a:spcPts val="600"/>
              </a:spcAft>
            </a:pPr>
            <a:r>
              <a:rPr lang="en-US" dirty="0" smtClean="0"/>
              <a:t>A shared hosting service or Virtual Private Server (VPS)</a:t>
            </a:r>
          </a:p>
          <a:p>
            <a:pPr>
              <a:spcAft>
                <a:spcPts val="600"/>
              </a:spcAft>
            </a:pPr>
            <a:r>
              <a:rPr lang="en-US" dirty="0" err="1" smtClean="0"/>
              <a:t>CPanel</a:t>
            </a:r>
            <a:r>
              <a:rPr lang="en-US" dirty="0" smtClean="0"/>
              <a:t> or </a:t>
            </a:r>
            <a:r>
              <a:rPr lang="en-US" dirty="0" err="1" smtClean="0"/>
              <a:t>Plesk</a:t>
            </a:r>
            <a:r>
              <a:rPr lang="en-US" dirty="0" smtClean="0"/>
              <a:t> for Mail, DB, Security, Services, etc.</a:t>
            </a:r>
          </a:p>
          <a:p>
            <a:pPr>
              <a:spcAft>
                <a:spcPts val="600"/>
              </a:spcAft>
            </a:pPr>
            <a:r>
              <a:rPr lang="en-US" dirty="0" smtClean="0"/>
              <a:t>LAMP stack (Linux-Apache-MySQL-PHP) or WAMP stack</a:t>
            </a:r>
          </a:p>
          <a:p>
            <a:pPr>
              <a:spcAft>
                <a:spcPts val="600"/>
              </a:spcAft>
            </a:pPr>
            <a:r>
              <a:rPr lang="en-US" dirty="0" smtClean="0"/>
              <a:t>A CMS such as </a:t>
            </a:r>
            <a:r>
              <a:rPr lang="en-US" dirty="0" err="1" smtClean="0"/>
              <a:t>Joomla</a:t>
            </a:r>
            <a:r>
              <a:rPr lang="en-US" dirty="0" smtClean="0"/>
              <a:t>, Drupal, or </a:t>
            </a:r>
            <a:r>
              <a:rPr lang="en-US" dirty="0" err="1" smtClean="0"/>
              <a:t>Wordpress</a:t>
            </a:r>
            <a:endParaRPr lang="en-US" dirty="0" smtClean="0"/>
          </a:p>
          <a:p>
            <a:pPr>
              <a:spcAft>
                <a:spcPts val="600"/>
              </a:spcAft>
            </a:pPr>
            <a:r>
              <a:rPr lang="en-US" dirty="0" smtClean="0"/>
              <a:t>YouTube, </a:t>
            </a:r>
            <a:r>
              <a:rPr lang="en-US" dirty="0" err="1" smtClean="0"/>
              <a:t>Vimeo</a:t>
            </a:r>
            <a:r>
              <a:rPr lang="en-US" dirty="0" smtClean="0"/>
              <a:t>, Facebook, Linked-In, Twitter accounts</a:t>
            </a:r>
          </a:p>
          <a:p>
            <a:pPr>
              <a:spcAft>
                <a:spcPts val="600"/>
              </a:spcAft>
            </a:pPr>
            <a:r>
              <a:rPr lang="en-US" dirty="0" smtClean="0"/>
              <a:t>Google Apps integrated (optional)</a:t>
            </a:r>
          </a:p>
          <a:p>
            <a:pPr>
              <a:spcAft>
                <a:spcPts val="600"/>
              </a:spcAft>
            </a:pPr>
            <a:r>
              <a:rPr lang="en-US" dirty="0" smtClean="0"/>
              <a:t>Previously-useful utilities such as </a:t>
            </a:r>
            <a:r>
              <a:rPr lang="en-US" dirty="0" err="1" smtClean="0"/>
              <a:t>Filezilla</a:t>
            </a:r>
            <a:r>
              <a:rPr lang="en-US" dirty="0" smtClean="0"/>
              <a:t> (FTP) or Photoshop are now often </a:t>
            </a:r>
            <a:r>
              <a:rPr lang="en-US" dirty="0" err="1" smtClean="0"/>
              <a:t>uneccessary</a:t>
            </a:r>
            <a:endParaRPr lang="en-US" dirty="0" smtClean="0"/>
          </a:p>
        </p:txBody>
      </p:sp>
    </p:spTree>
    <p:extLst>
      <p:ext uri="{BB962C8B-B14F-4D97-AF65-F5344CB8AC3E}">
        <p14:creationId xmlns:p14="http://schemas.microsoft.com/office/powerpoint/2010/main" val="3665512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2.Open – Why Care?</a:t>
            </a:r>
            <a:endParaRPr lang="en-US" dirty="0"/>
          </a:p>
        </p:txBody>
      </p:sp>
      <p:sp>
        <p:nvSpPr>
          <p:cNvPr id="3" name="Content Placeholder 2"/>
          <p:cNvSpPr>
            <a:spLocks noGrp="1"/>
          </p:cNvSpPr>
          <p:nvPr>
            <p:ph idx="1"/>
          </p:nvPr>
        </p:nvSpPr>
        <p:spPr/>
        <p:txBody>
          <a:bodyPr/>
          <a:lstStyle/>
          <a:p>
            <a:pPr>
              <a:spcAft>
                <a:spcPts val="1200"/>
              </a:spcAft>
            </a:pPr>
            <a:r>
              <a:rPr lang="en-US" dirty="0" smtClean="0"/>
              <a:t>If you’re not collaborating, you’re losing the game. Today, you need to have available 24/7 collaboration (whether or not you choose to use it).</a:t>
            </a:r>
          </a:p>
          <a:p>
            <a:pPr>
              <a:spcAft>
                <a:spcPts val="1200"/>
              </a:spcAft>
            </a:pPr>
            <a:r>
              <a:rPr lang="en-US" dirty="0" smtClean="0"/>
              <a:t>The website is no longer just a pretty face – it’s now ready for a Nobel Prize</a:t>
            </a:r>
          </a:p>
          <a:p>
            <a:pPr>
              <a:spcAft>
                <a:spcPts val="1200"/>
              </a:spcAft>
            </a:pPr>
            <a:r>
              <a:rPr lang="en-US" dirty="0" smtClean="0"/>
              <a:t>You can’t afford the time, money, or energy to manage the workflows the “old” way. Your opportunity cost has risen while you weren’t paying attention!</a:t>
            </a:r>
            <a:endParaRPr lang="en-US" dirty="0"/>
          </a:p>
        </p:txBody>
      </p:sp>
    </p:spTree>
    <p:extLst>
      <p:ext uri="{BB962C8B-B14F-4D97-AF65-F5344CB8AC3E}">
        <p14:creationId xmlns:p14="http://schemas.microsoft.com/office/powerpoint/2010/main" val="316227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 versus Community</a:t>
            </a:r>
            <a:endParaRPr lang="en-US" dirty="0"/>
          </a:p>
        </p:txBody>
      </p:sp>
      <p:sp>
        <p:nvSpPr>
          <p:cNvPr id="3" name="Content Placeholder 2"/>
          <p:cNvSpPr>
            <a:spLocks noGrp="1"/>
          </p:cNvSpPr>
          <p:nvPr>
            <p:ph idx="1"/>
          </p:nvPr>
        </p:nvSpPr>
        <p:spPr/>
        <p:txBody>
          <a:bodyPr/>
          <a:lstStyle/>
          <a:p>
            <a:pPr>
              <a:spcAft>
                <a:spcPts val="600"/>
              </a:spcAft>
            </a:pPr>
            <a:r>
              <a:rPr lang="en-US" dirty="0" smtClean="0"/>
              <a:t>Your personal productivity may be a function of using tools you’re familiar with, as much as the power of the tool</a:t>
            </a:r>
          </a:p>
          <a:p>
            <a:pPr>
              <a:spcAft>
                <a:spcPts val="600"/>
              </a:spcAft>
            </a:pPr>
            <a:r>
              <a:rPr lang="en-US" dirty="0" smtClean="0"/>
              <a:t>A community, or SMO for our purposes, has a different dynamic. It is not an extension of your desktop or favorite technology.</a:t>
            </a:r>
          </a:p>
          <a:p>
            <a:pPr>
              <a:spcAft>
                <a:spcPts val="600"/>
              </a:spcAft>
            </a:pPr>
            <a:r>
              <a:rPr lang="en-US" dirty="0"/>
              <a:t>If personal email, HTML websites, and spreadsheets are running an SMO, “productivity” loss is killing it softly (but surely). Re-purpose your time and energy.</a:t>
            </a:r>
          </a:p>
          <a:p>
            <a:pPr>
              <a:spcAft>
                <a:spcPts val="600"/>
              </a:spcAft>
            </a:pPr>
            <a:r>
              <a:rPr lang="en-US" dirty="0"/>
              <a:t>Productivity is defined as the sum of abatable overhead + increased risk of missing objectives. These are under-estimated in almost all instances</a:t>
            </a:r>
            <a:r>
              <a:rPr lang="en-US" dirty="0" smtClean="0"/>
              <a: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27335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Web2.0pen Deliver</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Better recruiting</a:t>
            </a:r>
          </a:p>
          <a:p>
            <a:pPr>
              <a:spcAft>
                <a:spcPts val="600"/>
              </a:spcAft>
            </a:pPr>
            <a:r>
              <a:rPr lang="en-US" dirty="0" smtClean="0"/>
              <a:t>Membership control</a:t>
            </a:r>
          </a:p>
          <a:p>
            <a:pPr>
              <a:spcAft>
                <a:spcPts val="600"/>
              </a:spcAft>
            </a:pPr>
            <a:r>
              <a:rPr lang="en-US" dirty="0" smtClean="0"/>
              <a:t>Branding</a:t>
            </a:r>
          </a:p>
          <a:p>
            <a:pPr>
              <a:spcAft>
                <a:spcPts val="600"/>
              </a:spcAft>
            </a:pPr>
            <a:r>
              <a:rPr lang="en-US" dirty="0" smtClean="0"/>
              <a:t>Viral marketing</a:t>
            </a:r>
          </a:p>
          <a:p>
            <a:pPr>
              <a:spcAft>
                <a:spcPts val="600"/>
              </a:spcAft>
            </a:pPr>
            <a:r>
              <a:rPr lang="en-US" dirty="0" smtClean="0"/>
              <a:t>Event management</a:t>
            </a:r>
          </a:p>
          <a:p>
            <a:pPr>
              <a:spcAft>
                <a:spcPts val="600"/>
              </a:spcAft>
            </a:pPr>
            <a:r>
              <a:rPr lang="en-US" dirty="0" smtClean="0"/>
              <a:t>Combined person-organization planning (iCal, Skype, Twitter, etc.)</a:t>
            </a:r>
          </a:p>
          <a:p>
            <a:pPr>
              <a:spcAft>
                <a:spcPts val="600"/>
              </a:spcAft>
            </a:pPr>
            <a:r>
              <a:rPr lang="en-US" dirty="0" smtClean="0"/>
              <a:t>Reputation control</a:t>
            </a:r>
          </a:p>
          <a:p>
            <a:pPr>
              <a:spcAft>
                <a:spcPts val="600"/>
              </a:spcAft>
            </a:pPr>
            <a:r>
              <a:rPr lang="en-US" dirty="0" smtClean="0"/>
              <a:t>Investor credibility</a:t>
            </a:r>
          </a:p>
          <a:p>
            <a:pPr>
              <a:spcAft>
                <a:spcPts val="600"/>
              </a:spcAft>
            </a:pPr>
            <a:r>
              <a:rPr lang="en-US" dirty="0" smtClean="0"/>
              <a:t>Overhead re-purposed to core tasks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83150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Path to enlightenment</a:t>
            </a:r>
            <a:endParaRPr lang="en-US" dirty="0"/>
          </a:p>
        </p:txBody>
      </p:sp>
      <p:sp>
        <p:nvSpPr>
          <p:cNvPr id="3" name="Subtitle 2"/>
          <p:cNvSpPr>
            <a:spLocks noGrp="1"/>
          </p:cNvSpPr>
          <p:nvPr>
            <p:ph type="subTitle" idx="1"/>
          </p:nvPr>
        </p:nvSpPr>
        <p:spPr>
          <a:xfrm>
            <a:off x="685800" y="3505200"/>
            <a:ext cx="6858000" cy="1752600"/>
          </a:xfrm>
        </p:spPr>
        <p:txBody>
          <a:bodyPr/>
          <a:lstStyle/>
          <a:p>
            <a:r>
              <a:rPr lang="en-US" dirty="0" smtClean="0"/>
              <a:t>Information Technology Weed-whacking</a:t>
            </a:r>
            <a:endParaRPr lang="en-US" dirty="0"/>
          </a:p>
        </p:txBody>
      </p:sp>
    </p:spTree>
    <p:extLst>
      <p:ext uri="{BB962C8B-B14F-4D97-AF65-F5344CB8AC3E}">
        <p14:creationId xmlns:p14="http://schemas.microsoft.com/office/powerpoint/2010/main" val="170534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6-Step Intervention Process</a:t>
            </a:r>
            <a:endParaRPr lang="en-US" dirty="0"/>
          </a:p>
        </p:txBody>
      </p:sp>
      <p:sp>
        <p:nvSpPr>
          <p:cNvPr id="3" name="Content Placeholder 2"/>
          <p:cNvSpPr>
            <a:spLocks noGrp="1"/>
          </p:cNvSpPr>
          <p:nvPr>
            <p:ph idx="1"/>
          </p:nvPr>
        </p:nvSpPr>
        <p:spPr/>
        <p:txBody>
          <a:bodyPr>
            <a:normAutofit lnSpcReduction="10000"/>
          </a:bodyPr>
          <a:lstStyle/>
          <a:p>
            <a:pPr marL="457200" indent="-457200">
              <a:spcAft>
                <a:spcPts val="600"/>
              </a:spcAft>
              <a:buFont typeface="+mj-lt"/>
              <a:buAutoNum type="arabicPeriod"/>
            </a:pPr>
            <a:r>
              <a:rPr lang="en-US" dirty="0" smtClean="0"/>
              <a:t>Self-monitor your true objectives</a:t>
            </a:r>
          </a:p>
          <a:p>
            <a:pPr marL="457200" indent="-457200">
              <a:spcAft>
                <a:spcPts val="600"/>
              </a:spcAft>
              <a:buFont typeface="+mj-lt"/>
              <a:buAutoNum type="arabicPeriod"/>
            </a:pPr>
            <a:r>
              <a:rPr lang="en-US" dirty="0" smtClean="0"/>
              <a:t>Understand some basic IT principles and memes</a:t>
            </a:r>
          </a:p>
          <a:p>
            <a:pPr marL="457200" indent="-457200">
              <a:spcAft>
                <a:spcPts val="600"/>
              </a:spcAft>
              <a:buFont typeface="+mj-lt"/>
              <a:buAutoNum type="arabicPeriod"/>
            </a:pPr>
            <a:r>
              <a:rPr lang="en-US" dirty="0" smtClean="0"/>
              <a:t>Review the alternatives for alignment and cost</a:t>
            </a:r>
          </a:p>
          <a:p>
            <a:pPr marL="457200" indent="-457200">
              <a:spcAft>
                <a:spcPts val="600"/>
              </a:spcAft>
              <a:buFont typeface="+mj-lt"/>
              <a:buAutoNum type="arabicPeriod"/>
            </a:pPr>
            <a:r>
              <a:rPr lang="en-US" dirty="0" smtClean="0"/>
              <a:t>Understand your chosen framework and how it amplifies the achievement of your objectives</a:t>
            </a:r>
          </a:p>
          <a:p>
            <a:pPr marL="457200" indent="-457200">
              <a:spcAft>
                <a:spcPts val="600"/>
              </a:spcAft>
              <a:buFont typeface="+mj-lt"/>
              <a:buAutoNum type="arabicPeriod"/>
            </a:pPr>
            <a:r>
              <a:rPr lang="en-US" dirty="0" smtClean="0"/>
              <a:t>Budget separately for the framework versus the content</a:t>
            </a:r>
          </a:p>
          <a:p>
            <a:pPr marL="731520" lvl="1" indent="-457200">
              <a:spcAft>
                <a:spcPts val="600"/>
              </a:spcAft>
              <a:buFont typeface="+mj-lt"/>
              <a:buAutoNum type="arabicPeriod"/>
            </a:pPr>
            <a:r>
              <a:rPr lang="en-US" dirty="0" smtClean="0"/>
              <a:t>Combining the two will cost you a huge premium</a:t>
            </a:r>
          </a:p>
          <a:p>
            <a:pPr marL="457200" indent="-457200">
              <a:spcAft>
                <a:spcPts val="600"/>
              </a:spcAft>
              <a:buFont typeface="+mj-lt"/>
              <a:buAutoNum type="arabicPeriod"/>
            </a:pPr>
            <a:r>
              <a:rPr lang="en-US" dirty="0" smtClean="0"/>
              <a:t>Don’t underestimate the cost time-energy cost of your non-technology commitment. Better a small, professional-looking, single-function site than a half-baked site.</a:t>
            </a:r>
          </a:p>
          <a:p>
            <a:endParaRPr lang="en-US" dirty="0"/>
          </a:p>
        </p:txBody>
      </p:sp>
    </p:spTree>
    <p:extLst>
      <p:ext uri="{BB962C8B-B14F-4D97-AF65-F5344CB8AC3E}">
        <p14:creationId xmlns:p14="http://schemas.microsoft.com/office/powerpoint/2010/main" val="351961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context</a:t>
            </a:r>
            <a:endParaRPr lang="en-US" dirty="0"/>
          </a:p>
        </p:txBody>
      </p:sp>
      <p:sp>
        <p:nvSpPr>
          <p:cNvPr id="3" name="Subtitle 2"/>
          <p:cNvSpPr>
            <a:spLocks noGrp="1"/>
          </p:cNvSpPr>
          <p:nvPr>
            <p:ph type="subTitle" idx="1"/>
          </p:nvPr>
        </p:nvSpPr>
        <p:spPr>
          <a:xfrm>
            <a:off x="685800" y="3505200"/>
            <a:ext cx="6858000" cy="1752600"/>
          </a:xfrm>
        </p:spPr>
        <p:txBody>
          <a:bodyPr/>
          <a:lstStyle/>
          <a:p>
            <a:r>
              <a:rPr lang="en-US" dirty="0" smtClean="0"/>
              <a:t>A Technology Meme Kit for Self-Protection</a:t>
            </a:r>
            <a:endParaRPr lang="en-US" dirty="0"/>
          </a:p>
        </p:txBody>
      </p:sp>
    </p:spTree>
    <p:extLst>
      <p:ext uri="{BB962C8B-B14F-4D97-AF65-F5344CB8AC3E}">
        <p14:creationId xmlns:p14="http://schemas.microsoft.com/office/powerpoint/2010/main" val="3015882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SMO Framework Choices</a:t>
            </a:r>
            <a:endParaRPr lang="en-US" dirty="0"/>
          </a:p>
        </p:txBody>
      </p:sp>
      <p:sp>
        <p:nvSpPr>
          <p:cNvPr id="3" name="Content Placeholder 2"/>
          <p:cNvSpPr>
            <a:spLocks noGrp="1"/>
          </p:cNvSpPr>
          <p:nvPr>
            <p:ph idx="1"/>
          </p:nvPr>
        </p:nvSpPr>
        <p:spPr>
          <a:xfrm>
            <a:off x="457200" y="1600200"/>
            <a:ext cx="8229600" cy="4572000"/>
          </a:xfrm>
        </p:spPr>
        <p:txBody>
          <a:bodyPr/>
          <a:lstStyle/>
          <a:p>
            <a:r>
              <a:rPr lang="en-US" dirty="0" smtClean="0"/>
              <a:t>Social Marketing is the new television advertising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7" y="1381125"/>
            <a:ext cx="8696325" cy="4095750"/>
          </a:xfrm>
          <a:prstGeom prst="rect">
            <a:avLst/>
          </a:prstGeom>
        </p:spPr>
      </p:pic>
    </p:spTree>
    <p:extLst>
      <p:ext uri="{BB962C8B-B14F-4D97-AF65-F5344CB8AC3E}">
        <p14:creationId xmlns:p14="http://schemas.microsoft.com/office/powerpoint/2010/main" val="168607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Trust?</a:t>
            </a:r>
            <a:endParaRPr lang="en-US" dirty="0"/>
          </a:p>
        </p:txBody>
      </p:sp>
      <p:sp>
        <p:nvSpPr>
          <p:cNvPr id="3" name="Content Placeholder 2"/>
          <p:cNvSpPr>
            <a:spLocks noGrp="1"/>
          </p:cNvSpPr>
          <p:nvPr>
            <p:ph idx="1"/>
          </p:nvPr>
        </p:nvSpPr>
        <p:spPr/>
        <p:txBody>
          <a:bodyPr/>
          <a:lstStyle/>
          <a:p>
            <a:pPr>
              <a:spcAft>
                <a:spcPts val="1200"/>
              </a:spcAft>
            </a:pPr>
            <a:r>
              <a:rPr lang="en-US" dirty="0" smtClean="0"/>
              <a:t>If they keep talking hammer, then they’ll make your business model look like a nail.</a:t>
            </a:r>
          </a:p>
          <a:p>
            <a:pPr>
              <a:spcAft>
                <a:spcPts val="1200"/>
              </a:spcAft>
            </a:pPr>
            <a:r>
              <a:rPr lang="en-US" dirty="0" smtClean="0"/>
              <a:t>Simplistic, incremental development (a la old-school HTML sites by artistes and wannabe programmers) are no longer affordable.</a:t>
            </a:r>
          </a:p>
          <a:p>
            <a:pPr>
              <a:spcAft>
                <a:spcPts val="1200"/>
              </a:spcAft>
            </a:pPr>
            <a:r>
              <a:rPr lang="en-US" dirty="0" smtClean="0"/>
              <a:t>Site development today is really software development without the necessity of writing code. Ha!!!</a:t>
            </a:r>
          </a:p>
          <a:p>
            <a:pPr>
              <a:spcAft>
                <a:spcPts val="1200"/>
              </a:spcAft>
            </a:pPr>
            <a:r>
              <a:rPr lang="en-US" dirty="0" smtClean="0"/>
              <a:t>And you can get all the pseudo-technical goodies without the pain of programming.</a:t>
            </a:r>
            <a:endParaRPr lang="en-US" dirty="0"/>
          </a:p>
        </p:txBody>
      </p:sp>
    </p:spTree>
    <p:extLst>
      <p:ext uri="{BB962C8B-B14F-4D97-AF65-F5344CB8AC3E}">
        <p14:creationId xmlns:p14="http://schemas.microsoft.com/office/powerpoint/2010/main" val="1040400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Trust?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752600"/>
            <a:ext cx="7766939" cy="3809999"/>
          </a:xfrm>
          <a:prstGeom prst="rect">
            <a:avLst/>
          </a:prstGeom>
        </p:spPr>
      </p:pic>
    </p:spTree>
    <p:extLst>
      <p:ext uri="{BB962C8B-B14F-4D97-AF65-F5344CB8AC3E}">
        <p14:creationId xmlns:p14="http://schemas.microsoft.com/office/powerpoint/2010/main" val="1282667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Covers</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HTML5 – superseding proprietary Adobe standards</a:t>
            </a:r>
          </a:p>
          <a:p>
            <a:pPr>
              <a:spcAft>
                <a:spcPts val="600"/>
              </a:spcAft>
            </a:pPr>
            <a:r>
              <a:rPr lang="en-US" dirty="0" smtClean="0"/>
              <a:t>PHP 5.4 – Lots of support for OOP, XML/XSL, SOs, DOs</a:t>
            </a:r>
          </a:p>
          <a:p>
            <a:pPr>
              <a:spcAft>
                <a:spcPts val="600"/>
              </a:spcAft>
            </a:pPr>
            <a:r>
              <a:rPr lang="en-US" dirty="0" smtClean="0"/>
              <a:t>MySQL  evolving</a:t>
            </a:r>
          </a:p>
          <a:p>
            <a:pPr>
              <a:spcAft>
                <a:spcPts val="600"/>
              </a:spcAft>
            </a:pPr>
            <a:r>
              <a:rPr lang="en-US" dirty="0" err="1" smtClean="0"/>
              <a:t>Javascript</a:t>
            </a:r>
            <a:r>
              <a:rPr lang="en-US" dirty="0" smtClean="0"/>
              <a:t> (</a:t>
            </a:r>
            <a:r>
              <a:rPr lang="en-US" dirty="0" err="1" smtClean="0"/>
              <a:t>Mootools</a:t>
            </a:r>
            <a:r>
              <a:rPr lang="en-US" dirty="0" smtClean="0"/>
              <a:t>, </a:t>
            </a:r>
            <a:r>
              <a:rPr lang="en-US" dirty="0" err="1" smtClean="0"/>
              <a:t>Jquery</a:t>
            </a:r>
            <a:r>
              <a:rPr lang="en-US" dirty="0" smtClean="0"/>
              <a:t>)</a:t>
            </a:r>
          </a:p>
          <a:p>
            <a:pPr>
              <a:spcAft>
                <a:spcPts val="600"/>
              </a:spcAft>
            </a:pPr>
            <a:r>
              <a:rPr lang="en-US" dirty="0" err="1" smtClean="0"/>
              <a:t>OpenSource</a:t>
            </a:r>
            <a:r>
              <a:rPr lang="en-US" dirty="0" smtClean="0"/>
              <a:t> SMTP, POP3, IMAP</a:t>
            </a:r>
          </a:p>
          <a:p>
            <a:pPr>
              <a:spcAft>
                <a:spcPts val="600"/>
              </a:spcAft>
            </a:pPr>
            <a:r>
              <a:rPr lang="en-US" dirty="0" smtClean="0"/>
              <a:t>Integration with Google Apps doable – Google Location and Google Maps everywhere, iCal between Apple, Google, and Outlook, Google Translate, custom search, Analytics, etc.</a:t>
            </a:r>
          </a:p>
          <a:p>
            <a:pPr>
              <a:spcAft>
                <a:spcPts val="600"/>
              </a:spcAft>
            </a:pPr>
            <a:r>
              <a:rPr lang="en-US" dirty="0" smtClean="0"/>
              <a:t>Unflagging support from IBM; support from Oracle and others</a:t>
            </a:r>
          </a:p>
          <a:p>
            <a:endParaRPr lang="en-US" dirty="0"/>
          </a:p>
        </p:txBody>
      </p:sp>
    </p:spTree>
    <p:extLst>
      <p:ext uri="{BB962C8B-B14F-4D97-AF65-F5344CB8AC3E}">
        <p14:creationId xmlns:p14="http://schemas.microsoft.com/office/powerpoint/2010/main" val="1051648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What About Security?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7041463" cy="5718810"/>
          </a:xfrm>
          <a:prstGeom prst="rect">
            <a:avLst/>
          </a:prstGeom>
        </p:spPr>
      </p:pic>
    </p:spTree>
    <p:extLst>
      <p:ext uri="{BB962C8B-B14F-4D97-AF65-F5344CB8AC3E}">
        <p14:creationId xmlns:p14="http://schemas.microsoft.com/office/powerpoint/2010/main" val="428731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study</a:t>
            </a:r>
            <a:endParaRPr lang="en-US" dirty="0"/>
          </a:p>
        </p:txBody>
      </p:sp>
      <p:sp>
        <p:nvSpPr>
          <p:cNvPr id="3" name="Subtitle 2"/>
          <p:cNvSpPr>
            <a:spLocks noGrp="1"/>
          </p:cNvSpPr>
          <p:nvPr>
            <p:ph type="subTitle" idx="1"/>
          </p:nvPr>
        </p:nvSpPr>
        <p:spPr/>
        <p:txBody>
          <a:bodyPr/>
          <a:lstStyle/>
          <a:p>
            <a:r>
              <a:rPr lang="en-US" dirty="0" err="1" smtClean="0"/>
              <a:t>ReSET</a:t>
            </a:r>
            <a:r>
              <a:rPr lang="en-US" dirty="0" smtClean="0"/>
              <a:t> – A Specialized Social Enterprise Spawns </a:t>
            </a:r>
            <a:r>
              <a:rPr lang="en-US" dirty="0" err="1" smtClean="0"/>
              <a:t>SocialEC</a:t>
            </a:r>
            <a:endParaRPr lang="en-US" dirty="0"/>
          </a:p>
        </p:txBody>
      </p:sp>
    </p:spTree>
    <p:extLst>
      <p:ext uri="{BB962C8B-B14F-4D97-AF65-F5344CB8AC3E}">
        <p14:creationId xmlns:p14="http://schemas.microsoft.com/office/powerpoint/2010/main" val="3940549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dirty="0" smtClean="0"/>
              <a:t>The Walker Group is a successful Connecticut technology consulting business</a:t>
            </a:r>
          </a:p>
          <a:p>
            <a:pPr>
              <a:spcAft>
                <a:spcPts val="600"/>
              </a:spcAft>
            </a:pPr>
            <a:r>
              <a:rPr lang="en-US" dirty="0" smtClean="0"/>
              <a:t>Kate Emery, the founder and CEO, wanted a business model that would guarantee in perpetuity the social mission of the company while not impacting the bottom line</a:t>
            </a:r>
          </a:p>
          <a:p>
            <a:pPr>
              <a:spcAft>
                <a:spcPts val="600"/>
              </a:spcAft>
            </a:pPr>
            <a:r>
              <a:rPr lang="en-US" dirty="0" smtClean="0"/>
              <a:t>She formed a non-profit 501(c)(3) to own the special class of voting stock that controls the “second bottom line” - </a:t>
            </a:r>
            <a:r>
              <a:rPr lang="en-US" dirty="0" err="1" smtClean="0"/>
              <a:t>ReSET</a:t>
            </a:r>
            <a:endParaRPr lang="en-US" dirty="0" smtClean="0"/>
          </a:p>
          <a:p>
            <a:pPr>
              <a:spcAft>
                <a:spcPts val="600"/>
              </a:spcAft>
            </a:pPr>
            <a:r>
              <a:rPr lang="en-US" dirty="0" err="1" smtClean="0"/>
              <a:t>ReSET</a:t>
            </a:r>
            <a:r>
              <a:rPr lang="en-US" dirty="0" smtClean="0"/>
              <a:t> (Social Enterprise Trust), hosted a multi-regional group of like-minded social entrepreneurs from 24 countries</a:t>
            </a:r>
          </a:p>
          <a:p>
            <a:pPr>
              <a:spcAft>
                <a:spcPts val="600"/>
              </a:spcAft>
            </a:pPr>
            <a:r>
              <a:rPr lang="en-US" dirty="0" smtClean="0"/>
              <a:t>Witnessing this pioneering concept, these social </a:t>
            </a:r>
            <a:r>
              <a:rPr lang="en-US" dirty="0" err="1" smtClean="0"/>
              <a:t>entrpreneurs</a:t>
            </a:r>
            <a:r>
              <a:rPr lang="en-US" dirty="0" smtClean="0"/>
              <a:t> wanted to form an “instant community” that was 24/7, collaborative, had permission levels, interactive, and mobile</a:t>
            </a:r>
          </a:p>
        </p:txBody>
      </p:sp>
    </p:spTree>
    <p:extLst>
      <p:ext uri="{BB962C8B-B14F-4D97-AF65-F5344CB8AC3E}">
        <p14:creationId xmlns:p14="http://schemas.microsoft.com/office/powerpoint/2010/main" val="2264355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Immediacy to grasp the opportunity window</a:t>
            </a:r>
          </a:p>
          <a:p>
            <a:pPr>
              <a:spcAft>
                <a:spcPts val="600"/>
              </a:spcAft>
            </a:pPr>
            <a:r>
              <a:rPr lang="en-US" dirty="0" smtClean="0"/>
              <a:t>Ease of use threshold for technophobe access</a:t>
            </a:r>
          </a:p>
          <a:p>
            <a:pPr>
              <a:spcAft>
                <a:spcPts val="600"/>
              </a:spcAft>
            </a:pPr>
            <a:r>
              <a:rPr lang="en-US" dirty="0" smtClean="0"/>
              <a:t>Multi-regional collaboration on document and content management</a:t>
            </a:r>
          </a:p>
          <a:p>
            <a:pPr>
              <a:spcAft>
                <a:spcPts val="600"/>
              </a:spcAft>
            </a:pPr>
            <a:r>
              <a:rPr lang="en-US" dirty="0" smtClean="0"/>
              <a:t>Self-managing directory to share organization info</a:t>
            </a:r>
          </a:p>
          <a:p>
            <a:pPr>
              <a:spcAft>
                <a:spcPts val="600"/>
              </a:spcAft>
            </a:pPr>
            <a:r>
              <a:rPr lang="en-US" dirty="0" smtClean="0"/>
              <a:t>Round-trip social media to for self-reinforcing Linked-in, Facebook, Twitter, RSS</a:t>
            </a:r>
          </a:p>
          <a:p>
            <a:pPr>
              <a:spcAft>
                <a:spcPts val="600"/>
              </a:spcAft>
            </a:pPr>
            <a:r>
              <a:rPr lang="en-US" dirty="0" smtClean="0"/>
              <a:t>Robust </a:t>
            </a:r>
            <a:r>
              <a:rPr lang="en-US" dirty="0" err="1" smtClean="0"/>
              <a:t>permissioning</a:t>
            </a:r>
            <a:r>
              <a:rPr lang="en-US" dirty="0" smtClean="0"/>
              <a:t> for secure group access to documents and data</a:t>
            </a:r>
          </a:p>
          <a:p>
            <a:pPr>
              <a:spcAft>
                <a:spcPts val="600"/>
              </a:spcAft>
            </a:pPr>
            <a:r>
              <a:rPr lang="en-US" dirty="0" smtClean="0"/>
              <a:t>Automated e-newsletters for ease of use and more effective use of email</a:t>
            </a:r>
          </a:p>
        </p:txBody>
      </p:sp>
    </p:spTree>
    <p:extLst>
      <p:ext uri="{BB962C8B-B14F-4D97-AF65-F5344CB8AC3E}">
        <p14:creationId xmlns:p14="http://schemas.microsoft.com/office/powerpoint/2010/main" val="3933851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SocialEC.com</a:t>
            </a:r>
            <a:endParaRPr lang="en-US" dirty="0"/>
          </a:p>
        </p:txBody>
      </p:sp>
      <p:sp>
        <p:nvSpPr>
          <p:cNvPr id="3" name="Content Placeholder 2"/>
          <p:cNvSpPr>
            <a:spLocks noGrp="1"/>
          </p:cNvSpPr>
          <p:nvPr>
            <p:ph idx="1"/>
          </p:nvPr>
        </p:nvSpPr>
        <p:spPr/>
        <p:txBody>
          <a:bodyPr/>
          <a:lstStyle/>
          <a:p>
            <a:pPr>
              <a:spcAft>
                <a:spcPts val="600"/>
              </a:spcAft>
            </a:pPr>
            <a:r>
              <a:rPr lang="en-US" dirty="0" smtClean="0"/>
              <a:t>Hosting, domain and site up within a day</a:t>
            </a:r>
          </a:p>
          <a:p>
            <a:pPr>
              <a:spcAft>
                <a:spcPts val="600"/>
              </a:spcAft>
            </a:pPr>
            <a:r>
              <a:rPr lang="en-US" dirty="0" smtClean="0"/>
              <a:t>CMS system needs only a simple login</a:t>
            </a:r>
          </a:p>
          <a:p>
            <a:pPr>
              <a:spcAft>
                <a:spcPts val="600"/>
              </a:spcAft>
            </a:pPr>
            <a:r>
              <a:rPr lang="en-US" dirty="0" smtClean="0"/>
              <a:t>CMS extensions provide no-cost org directory</a:t>
            </a:r>
          </a:p>
          <a:p>
            <a:pPr>
              <a:spcAft>
                <a:spcPts val="600"/>
              </a:spcAft>
            </a:pPr>
            <a:r>
              <a:rPr lang="en-US" dirty="0" smtClean="0"/>
              <a:t>Connections to social media easily linked</a:t>
            </a:r>
          </a:p>
          <a:p>
            <a:pPr>
              <a:spcAft>
                <a:spcPts val="600"/>
              </a:spcAft>
            </a:pPr>
            <a:r>
              <a:rPr lang="en-US" dirty="0" err="1" smtClean="0"/>
              <a:t>Permissioning</a:t>
            </a:r>
            <a:r>
              <a:rPr lang="en-US" dirty="0" smtClean="0"/>
              <a:t> can  be applied in real time with working group</a:t>
            </a:r>
          </a:p>
          <a:p>
            <a:pPr>
              <a:spcAft>
                <a:spcPts val="600"/>
              </a:spcAft>
            </a:pPr>
            <a:r>
              <a:rPr lang="en-US" dirty="0" smtClean="0"/>
              <a:t>Forums and e-newsletters far superior to individual emails</a:t>
            </a:r>
          </a:p>
          <a:p>
            <a:pPr>
              <a:spcAft>
                <a:spcPts val="600"/>
              </a:spcAft>
            </a:pPr>
            <a:r>
              <a:rPr lang="en-US" dirty="0" smtClean="0"/>
              <a:t>Centralized document management for collaborative workflow</a:t>
            </a:r>
          </a:p>
          <a:p>
            <a:pPr>
              <a:spcAft>
                <a:spcPts val="600"/>
              </a:spcAft>
            </a:pPr>
            <a:r>
              <a:rPr lang="en-US" dirty="0" smtClean="0"/>
              <a:t>Google Maps and Google Places fully integrated</a:t>
            </a:r>
          </a:p>
        </p:txBody>
      </p:sp>
    </p:spTree>
    <p:extLst>
      <p:ext uri="{BB962C8B-B14F-4D97-AF65-F5344CB8AC3E}">
        <p14:creationId xmlns:p14="http://schemas.microsoft.com/office/powerpoint/2010/main" val="1107004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Ease of Use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76391"/>
            <a:ext cx="8229600" cy="2524417"/>
          </a:xfrm>
        </p:spPr>
      </p:pic>
    </p:spTree>
    <p:extLst>
      <p:ext uri="{BB962C8B-B14F-4D97-AF65-F5344CB8AC3E}">
        <p14:creationId xmlns:p14="http://schemas.microsoft.com/office/powerpoint/2010/main" val="304129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Tech Industry Works</a:t>
            </a:r>
            <a:endParaRPr lang="en-US" dirty="0"/>
          </a:p>
        </p:txBody>
      </p:sp>
      <p:sp>
        <p:nvSpPr>
          <p:cNvPr id="3" name="Content Placeholder 2"/>
          <p:cNvSpPr>
            <a:spLocks noGrp="1"/>
          </p:cNvSpPr>
          <p:nvPr>
            <p:ph idx="1"/>
          </p:nvPr>
        </p:nvSpPr>
        <p:spPr/>
        <p:txBody>
          <a:bodyPr/>
          <a:lstStyle/>
          <a:p>
            <a:pPr>
              <a:spcBef>
                <a:spcPts val="600"/>
              </a:spcBef>
              <a:spcAft>
                <a:spcPts val="1200"/>
              </a:spcAft>
            </a:pPr>
            <a:r>
              <a:rPr lang="en-US" dirty="0" smtClean="0"/>
              <a:t>A frog put in a pan with hot water will jump out. </a:t>
            </a:r>
            <a:r>
              <a:rPr lang="en-US" dirty="0"/>
              <a:t>I</a:t>
            </a:r>
            <a:r>
              <a:rPr lang="en-US" dirty="0" smtClean="0"/>
              <a:t>n a pan of gradually heated warm water, however, he boils to death.</a:t>
            </a:r>
          </a:p>
          <a:p>
            <a:pPr>
              <a:spcBef>
                <a:spcPts val="600"/>
              </a:spcBef>
              <a:spcAft>
                <a:spcPts val="1200"/>
              </a:spcAft>
            </a:pPr>
            <a:r>
              <a:rPr lang="en-US" dirty="0" smtClean="0"/>
              <a:t>The traditional SMB approach to information technology is the frog in the pan approach.</a:t>
            </a:r>
          </a:p>
          <a:p>
            <a:pPr>
              <a:spcBef>
                <a:spcPts val="600"/>
              </a:spcBef>
              <a:spcAft>
                <a:spcPts val="1200"/>
              </a:spcAft>
            </a:pPr>
            <a:r>
              <a:rPr lang="en-US" dirty="0" smtClean="0"/>
              <a:t>When the water is boiling, we (IT) sell you ice cubes.</a:t>
            </a:r>
            <a:endParaRPr lang="en-US" dirty="0"/>
          </a:p>
        </p:txBody>
      </p:sp>
    </p:spTree>
    <p:extLst>
      <p:ext uri="{BB962C8B-B14F-4D97-AF65-F5344CB8AC3E}">
        <p14:creationId xmlns:p14="http://schemas.microsoft.com/office/powerpoint/2010/main" val="4113549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Directory (Back End)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235" y="1828800"/>
            <a:ext cx="7406639" cy="4572000"/>
          </a:xfrm>
        </p:spPr>
      </p:pic>
    </p:spTree>
    <p:extLst>
      <p:ext uri="{BB962C8B-B14F-4D97-AF65-F5344CB8AC3E}">
        <p14:creationId xmlns:p14="http://schemas.microsoft.com/office/powerpoint/2010/main" val="716249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Simple </a:t>
            </a:r>
            <a:r>
              <a:rPr lang="en-US" dirty="0" err="1" smtClean="0"/>
              <a:t>Indentity</a:t>
            </a:r>
            <a:r>
              <a:rPr lang="en-US" dirty="0" smtClean="0"/>
              <a:t> &amp; E-commerce…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758" y="1600200"/>
            <a:ext cx="5437094" cy="4724400"/>
          </a:xfrm>
        </p:spPr>
      </p:pic>
    </p:spTree>
    <p:extLst>
      <p:ext uri="{BB962C8B-B14F-4D97-AF65-F5344CB8AC3E}">
        <p14:creationId xmlns:p14="http://schemas.microsoft.com/office/powerpoint/2010/main" val="1929508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 Site Managing 95,000 Clients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4330" y="1447800"/>
            <a:ext cx="5115339" cy="4876800"/>
          </a:xfrm>
        </p:spPr>
      </p:pic>
    </p:spTree>
    <p:extLst>
      <p:ext uri="{BB962C8B-B14F-4D97-AF65-F5344CB8AC3E}">
        <p14:creationId xmlns:p14="http://schemas.microsoft.com/office/powerpoint/2010/main" val="2332714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 Complex of 17 Facilities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58" y="1447800"/>
            <a:ext cx="4700883" cy="4876800"/>
          </a:xfrm>
        </p:spPr>
      </p:pic>
    </p:spTree>
    <p:extLst>
      <p:ext uri="{BB962C8B-B14F-4D97-AF65-F5344CB8AC3E}">
        <p14:creationId xmlns:p14="http://schemas.microsoft.com/office/powerpoint/2010/main" val="4239463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with one framework</a:t>
            </a:r>
            <a:endParaRPr lang="en-US" dirty="0"/>
          </a:p>
        </p:txBody>
      </p:sp>
      <p:sp>
        <p:nvSpPr>
          <p:cNvPr id="3" name="Subtitle 2"/>
          <p:cNvSpPr>
            <a:spLocks noGrp="1"/>
          </p:cNvSpPr>
          <p:nvPr>
            <p:ph type="subTitle" idx="1"/>
          </p:nvPr>
        </p:nvSpPr>
        <p:spPr>
          <a:xfrm>
            <a:off x="3124200" y="4419600"/>
            <a:ext cx="3124200" cy="609600"/>
          </a:xfrm>
        </p:spPr>
        <p:txBody>
          <a:bodyPr>
            <a:noAutofit/>
          </a:bodyPr>
          <a:lstStyle/>
          <a:p>
            <a:r>
              <a:rPr lang="en-US" sz="3600" dirty="0" smtClean="0"/>
              <a:t>THANK YOU!</a:t>
            </a:r>
            <a:endParaRPr lang="en-US" sz="3600" dirty="0"/>
          </a:p>
        </p:txBody>
      </p:sp>
    </p:spTree>
    <p:extLst>
      <p:ext uri="{BB962C8B-B14F-4D97-AF65-F5344CB8AC3E}">
        <p14:creationId xmlns:p14="http://schemas.microsoft.com/office/powerpoint/2010/main" val="2421545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 Dance</a:t>
            </a:r>
            <a:endParaRPr lang="en-US" dirty="0"/>
          </a:p>
        </p:txBody>
      </p:sp>
      <p:sp>
        <p:nvSpPr>
          <p:cNvPr id="3" name="Content Placeholder 2"/>
          <p:cNvSpPr>
            <a:spLocks noGrp="1"/>
          </p:cNvSpPr>
          <p:nvPr>
            <p:ph idx="1"/>
          </p:nvPr>
        </p:nvSpPr>
        <p:spPr/>
        <p:txBody>
          <a:bodyPr/>
          <a:lstStyle/>
          <a:p>
            <a:pPr>
              <a:spcAft>
                <a:spcPts val="1200"/>
              </a:spcAft>
            </a:pPr>
            <a:r>
              <a:rPr lang="en-US" dirty="0" smtClean="0"/>
              <a:t>Organizations/businesses deal with messy human problems; technologists need to reduce everything to networks, algorithms and data.</a:t>
            </a:r>
          </a:p>
          <a:p>
            <a:pPr>
              <a:spcAft>
                <a:spcPts val="1200"/>
              </a:spcAft>
            </a:pPr>
            <a:r>
              <a:rPr lang="en-US" dirty="0" smtClean="0"/>
              <a:t>Organizations speak a language that “codes” the memes of the realm; information technologists speak the language of rigorous patterns. Who translates and how?</a:t>
            </a:r>
          </a:p>
          <a:p>
            <a:pPr>
              <a:spcAft>
                <a:spcPts val="1200"/>
              </a:spcAft>
            </a:pPr>
            <a:r>
              <a:rPr lang="en-US" dirty="0" smtClean="0"/>
              <a:t>Those who keep a foot in both camps tend to do both poorly. Why? Because both information technology and business models move too fast for a person to keep up.</a:t>
            </a:r>
          </a:p>
          <a:p>
            <a:endParaRPr lang="en-US" dirty="0"/>
          </a:p>
        </p:txBody>
      </p:sp>
    </p:spTree>
    <p:extLst>
      <p:ext uri="{BB962C8B-B14F-4D97-AF65-F5344CB8AC3E}">
        <p14:creationId xmlns:p14="http://schemas.microsoft.com/office/powerpoint/2010/main" val="1259198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Memes to Avoid</a:t>
            </a:r>
            <a:endParaRPr lang="en-US" dirty="0"/>
          </a:p>
        </p:txBody>
      </p:sp>
      <p:sp>
        <p:nvSpPr>
          <p:cNvPr id="3" name="Content Placeholder 2"/>
          <p:cNvSpPr>
            <a:spLocks noGrp="1"/>
          </p:cNvSpPr>
          <p:nvPr>
            <p:ph idx="1"/>
          </p:nvPr>
        </p:nvSpPr>
        <p:spPr>
          <a:xfrm>
            <a:off x="457200" y="1600200"/>
            <a:ext cx="8382000" cy="4876800"/>
          </a:xfrm>
        </p:spPr>
        <p:txBody>
          <a:bodyPr/>
          <a:lstStyle/>
          <a:p>
            <a:pPr>
              <a:spcAft>
                <a:spcPts val="600"/>
              </a:spcAft>
            </a:pPr>
            <a:r>
              <a:rPr lang="en-US" dirty="0" smtClean="0">
                <a:solidFill>
                  <a:srgbClr val="FF0000"/>
                </a:solidFill>
              </a:rPr>
              <a:t>Arcade Model</a:t>
            </a:r>
            <a:r>
              <a:rPr lang="en-US" dirty="0" smtClean="0"/>
              <a:t>: InfoTech industry sets up to look easy and cheap and quick, but you have to keep putting quarters in the machine to play, and… uh …there’s only one game.</a:t>
            </a:r>
          </a:p>
          <a:p>
            <a:pPr>
              <a:spcAft>
                <a:spcPts val="600"/>
              </a:spcAft>
            </a:pPr>
            <a:r>
              <a:rPr lang="en-US" dirty="0" smtClean="0">
                <a:solidFill>
                  <a:srgbClr val="FF0000"/>
                </a:solidFill>
              </a:rPr>
              <a:t>False KISS Model</a:t>
            </a:r>
            <a:r>
              <a:rPr lang="en-US" dirty="0" smtClean="0"/>
              <a:t>: Simple not the same as simplistic. 10% better design up-front renders 100% better return.</a:t>
            </a:r>
          </a:p>
          <a:p>
            <a:pPr>
              <a:spcAft>
                <a:spcPts val="600"/>
              </a:spcAft>
            </a:pPr>
            <a:r>
              <a:rPr lang="en-US" dirty="0" smtClean="0">
                <a:solidFill>
                  <a:srgbClr val="FF0000"/>
                </a:solidFill>
              </a:rPr>
              <a:t>Magic Model</a:t>
            </a:r>
            <a:r>
              <a:rPr lang="en-US" dirty="0" smtClean="0"/>
              <a:t>: IT waves a magic wand and fully-loaded content appears in a site without any work by the stakeholders. Nothing of value is truly free.</a:t>
            </a:r>
          </a:p>
          <a:p>
            <a:pPr>
              <a:spcAft>
                <a:spcPts val="600"/>
              </a:spcAft>
            </a:pPr>
            <a:r>
              <a:rPr lang="en-US" dirty="0" smtClean="0">
                <a:solidFill>
                  <a:srgbClr val="FF0000"/>
                </a:solidFill>
              </a:rPr>
              <a:t>Techno-therapy Model</a:t>
            </a:r>
            <a:r>
              <a:rPr lang="en-US" dirty="0" smtClean="0"/>
              <a:t>: The true objective is not a solution, but rather the joy of tinkering and brain-picking.</a:t>
            </a:r>
            <a:endParaRPr lang="en-US" dirty="0"/>
          </a:p>
        </p:txBody>
      </p:sp>
    </p:spTree>
    <p:extLst>
      <p:ext uri="{BB962C8B-B14F-4D97-AF65-F5344CB8AC3E}">
        <p14:creationId xmlns:p14="http://schemas.microsoft.com/office/powerpoint/2010/main" val="1997931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Geeks of the Apocalypse</a:t>
            </a:r>
            <a:endParaRPr lang="en-US" dirty="0"/>
          </a:p>
        </p:txBody>
      </p:sp>
      <p:sp>
        <p:nvSpPr>
          <p:cNvPr id="3" name="Content Placeholder 2"/>
          <p:cNvSpPr>
            <a:spLocks noGrp="1"/>
          </p:cNvSpPr>
          <p:nvPr>
            <p:ph idx="1"/>
          </p:nvPr>
        </p:nvSpPr>
        <p:spPr/>
        <p:txBody>
          <a:bodyPr/>
          <a:lstStyle/>
          <a:p>
            <a:pPr>
              <a:spcAft>
                <a:spcPts val="600"/>
              </a:spcAft>
            </a:pPr>
            <a:r>
              <a:rPr lang="en-US" dirty="0"/>
              <a:t>T</a:t>
            </a:r>
            <a:r>
              <a:rPr lang="en-US" dirty="0" smtClean="0"/>
              <a:t>he four guys who can kill your SMO if you let them:</a:t>
            </a:r>
          </a:p>
          <a:p>
            <a:pPr lvl="1">
              <a:spcAft>
                <a:spcPts val="600"/>
              </a:spcAft>
            </a:pPr>
            <a:r>
              <a:rPr lang="en-US" dirty="0" smtClean="0"/>
              <a:t>Infrastructure (networks, communications, hardware)</a:t>
            </a:r>
          </a:p>
          <a:p>
            <a:pPr lvl="1">
              <a:spcAft>
                <a:spcPts val="600"/>
              </a:spcAft>
            </a:pPr>
            <a:r>
              <a:rPr lang="en-US" dirty="0" smtClean="0"/>
              <a:t>Data</a:t>
            </a:r>
          </a:p>
          <a:p>
            <a:pPr lvl="1">
              <a:spcAft>
                <a:spcPts val="600"/>
              </a:spcAft>
            </a:pPr>
            <a:r>
              <a:rPr lang="en-US" dirty="0" smtClean="0"/>
              <a:t>Software</a:t>
            </a:r>
          </a:p>
          <a:p>
            <a:pPr lvl="1">
              <a:spcAft>
                <a:spcPts val="600"/>
              </a:spcAft>
            </a:pPr>
            <a:r>
              <a:rPr lang="en-US" dirty="0" smtClean="0"/>
              <a:t>User Interface/Design</a:t>
            </a:r>
          </a:p>
          <a:p>
            <a:pPr>
              <a:spcAft>
                <a:spcPts val="600"/>
              </a:spcAft>
            </a:pPr>
            <a:r>
              <a:rPr lang="en-US" dirty="0" smtClean="0"/>
              <a:t>Mostly, they don’t know each other’s world</a:t>
            </a:r>
          </a:p>
          <a:p>
            <a:pPr>
              <a:spcAft>
                <a:spcPts val="600"/>
              </a:spcAft>
            </a:pPr>
            <a:r>
              <a:rPr lang="en-US" dirty="0" smtClean="0"/>
              <a:t>This means that when you choose an IT guy, he’s likely a specialist in one of those areas and faking the rest</a:t>
            </a:r>
          </a:p>
          <a:p>
            <a:pPr>
              <a:spcAft>
                <a:spcPts val="600"/>
              </a:spcAft>
            </a:pPr>
            <a:r>
              <a:rPr lang="en-US" dirty="0" smtClean="0"/>
              <a:t>Which means all your problems will look like a nail to his hammer. Avoid this if possible.</a:t>
            </a:r>
            <a:endParaRPr lang="en-US" dirty="0"/>
          </a:p>
        </p:txBody>
      </p:sp>
    </p:spTree>
    <p:extLst>
      <p:ext uri="{BB962C8B-B14F-4D97-AF65-F5344CB8AC3E}">
        <p14:creationId xmlns:p14="http://schemas.microsoft.com/office/powerpoint/2010/main" val="2937250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coming?</a:t>
            </a:r>
            <a:endParaRPr lang="en-US" dirty="0"/>
          </a:p>
        </p:txBody>
      </p:sp>
      <p:sp>
        <p:nvSpPr>
          <p:cNvPr id="3" name="Subtitle 2"/>
          <p:cNvSpPr>
            <a:spLocks noGrp="1"/>
          </p:cNvSpPr>
          <p:nvPr>
            <p:ph type="subTitle" idx="1"/>
          </p:nvPr>
        </p:nvSpPr>
        <p:spPr>
          <a:xfrm>
            <a:off x="685800" y="3505200"/>
            <a:ext cx="7772400" cy="1752600"/>
          </a:xfrm>
        </p:spPr>
        <p:txBody>
          <a:bodyPr/>
          <a:lstStyle/>
          <a:p>
            <a:r>
              <a:rPr lang="en-US" dirty="0" smtClean="0"/>
              <a:t>Disruptive Information Technologies You Need to Know</a:t>
            </a:r>
            <a:endParaRPr lang="en-US" dirty="0"/>
          </a:p>
        </p:txBody>
      </p:sp>
    </p:spTree>
    <p:extLst>
      <p:ext uri="{BB962C8B-B14F-4D97-AF65-F5344CB8AC3E}">
        <p14:creationId xmlns:p14="http://schemas.microsoft.com/office/powerpoint/2010/main" val="994216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5251</TotalTime>
  <Words>2387</Words>
  <Application>Microsoft Office PowerPoint</Application>
  <PresentationFormat>On-screen Show (4:3)</PresentationFormat>
  <Paragraphs>319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Clarity</vt:lpstr>
      <vt:lpstr>Web 2.0pen Framework</vt:lpstr>
      <vt:lpstr>PowerPoint Presentation</vt:lpstr>
      <vt:lpstr>Why Not to Sleep During This</vt:lpstr>
      <vt:lpstr>context</vt:lpstr>
      <vt:lpstr>How the Tech Industry Works</vt:lpstr>
      <vt:lpstr>The Technology Dance</vt:lpstr>
      <vt:lpstr>Technology Memes to Avoid</vt:lpstr>
      <vt:lpstr>The Four Geeks of the Apocalypse</vt:lpstr>
      <vt:lpstr>What’s coming?</vt:lpstr>
      <vt:lpstr>Web 2.0:I-Tech Trends are E-Tech Trends</vt:lpstr>
      <vt:lpstr>Roles Are Changing!</vt:lpstr>
      <vt:lpstr>Business Drivers</vt:lpstr>
      <vt:lpstr>SMO Drivers</vt:lpstr>
      <vt:lpstr>SMO Impact: Marketing &amp; Advertising</vt:lpstr>
      <vt:lpstr>SMO Impact: Knowledge Management</vt:lpstr>
      <vt:lpstr>SMO Impact: CRM</vt:lpstr>
      <vt:lpstr>SMO Impact: Collaboration</vt:lpstr>
      <vt:lpstr>SMO Impact: Business Intelligence</vt:lpstr>
      <vt:lpstr>SMO Impact: Reputation Mgmt</vt:lpstr>
      <vt:lpstr>Cloud</vt:lpstr>
      <vt:lpstr>Cloud and the *aaS Model</vt:lpstr>
      <vt:lpstr>So What’s Wrong with SaaS?</vt:lpstr>
      <vt:lpstr>Social Media</vt:lpstr>
      <vt:lpstr>Social Media</vt:lpstr>
      <vt:lpstr>Social Media Encroachment</vt:lpstr>
      <vt:lpstr>It’s Not Really About Social Media</vt:lpstr>
      <vt:lpstr>Mobility</vt:lpstr>
      <vt:lpstr>Mobility</vt:lpstr>
      <vt:lpstr>Current IT-User Relationship</vt:lpstr>
      <vt:lpstr>Mashups Are the New Relationship Model</vt:lpstr>
      <vt:lpstr>The Threshold Problem</vt:lpstr>
      <vt:lpstr>Web2.open … Now!?</vt:lpstr>
      <vt:lpstr>Web 2.Open – What Is It?</vt:lpstr>
      <vt:lpstr>Web 2.Open – What’s “In the Box”?</vt:lpstr>
      <vt:lpstr>Web 2.Open – Why Care?</vt:lpstr>
      <vt:lpstr>Person versus Community</vt:lpstr>
      <vt:lpstr>What Does Web2.0pen Deliver</vt:lpstr>
      <vt:lpstr>Path to enlightenment</vt:lpstr>
      <vt:lpstr>The 6-Step Intervention Process</vt:lpstr>
      <vt:lpstr>Todays SMO Framework Choices</vt:lpstr>
      <vt:lpstr>Who Do You Trust?</vt:lpstr>
      <vt:lpstr>Who Do You Trust?</vt:lpstr>
      <vt:lpstr>Under the Covers</vt:lpstr>
      <vt:lpstr>What About Security?</vt:lpstr>
      <vt:lpstr>Case study</vt:lpstr>
      <vt:lpstr>Genesis</vt:lpstr>
      <vt:lpstr>Requirements</vt:lpstr>
      <vt:lpstr>Solution – SocialEC.com</vt:lpstr>
      <vt:lpstr>Administration Ease of Use</vt:lpstr>
      <vt:lpstr>Business Directory (Back End)</vt:lpstr>
      <vt:lpstr>From Simple Indentity &amp; E-commerce…</vt:lpstr>
      <vt:lpstr>…To a Site Managing 95,000 Clients</vt:lpstr>
      <vt:lpstr>…To A Complex of 17 Facilities</vt:lpstr>
      <vt:lpstr>All with one framework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dc:title>
  <dc:creator>brock</dc:creator>
  <cp:lastModifiedBy>Bev4510</cp:lastModifiedBy>
  <cp:revision>69</cp:revision>
  <cp:lastPrinted>2012-09-25T20:43:03Z</cp:lastPrinted>
  <dcterms:created xsi:type="dcterms:W3CDTF">2012-08-19T12:37:38Z</dcterms:created>
  <dcterms:modified xsi:type="dcterms:W3CDTF">2012-09-26T10:53:14Z</dcterms:modified>
</cp:coreProperties>
</file>